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1" r:id="rId4"/>
    <p:sldMasterId id="2147483699" r:id="rId5"/>
  </p:sldMasterIdLst>
  <p:notesMasterIdLst>
    <p:notesMasterId r:id="rId46"/>
  </p:notesMasterIdLst>
  <p:sldIdLst>
    <p:sldId id="257" r:id="rId6"/>
    <p:sldId id="258" r:id="rId7"/>
    <p:sldId id="882" r:id="rId8"/>
    <p:sldId id="322" r:id="rId9"/>
    <p:sldId id="347" r:id="rId10"/>
    <p:sldId id="976" r:id="rId11"/>
    <p:sldId id="372" r:id="rId12"/>
    <p:sldId id="977" r:id="rId13"/>
    <p:sldId id="978" r:id="rId14"/>
    <p:sldId id="980" r:id="rId15"/>
    <p:sldId id="981" r:id="rId16"/>
    <p:sldId id="983" r:id="rId17"/>
    <p:sldId id="984" r:id="rId18"/>
    <p:sldId id="986" r:id="rId19"/>
    <p:sldId id="988" r:id="rId20"/>
    <p:sldId id="987" r:id="rId21"/>
    <p:sldId id="989" r:id="rId22"/>
    <p:sldId id="990" r:id="rId23"/>
    <p:sldId id="992" r:id="rId24"/>
    <p:sldId id="994" r:id="rId25"/>
    <p:sldId id="995" r:id="rId26"/>
    <p:sldId id="996" r:id="rId27"/>
    <p:sldId id="997" r:id="rId28"/>
    <p:sldId id="998" r:id="rId29"/>
    <p:sldId id="1007" r:id="rId30"/>
    <p:sldId id="999" r:id="rId31"/>
    <p:sldId id="1010" r:id="rId32"/>
    <p:sldId id="1011" r:id="rId33"/>
    <p:sldId id="1002" r:id="rId34"/>
    <p:sldId id="1016" r:id="rId35"/>
    <p:sldId id="1017" r:id="rId36"/>
    <p:sldId id="1018" r:id="rId37"/>
    <p:sldId id="1014" r:id="rId38"/>
    <p:sldId id="1019" r:id="rId39"/>
    <p:sldId id="1025" r:id="rId40"/>
    <p:sldId id="1021" r:id="rId41"/>
    <p:sldId id="1022" r:id="rId42"/>
    <p:sldId id="1023" r:id="rId43"/>
    <p:sldId id="1024" r:id="rId44"/>
    <p:sldId id="49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79099" autoAdjust="0"/>
  </p:normalViewPr>
  <p:slideViewPr>
    <p:cSldViewPr snapToGrid="0">
      <p:cViewPr varScale="1">
        <p:scale>
          <a:sx n="68" d="100"/>
          <a:sy n="68" d="100"/>
        </p:scale>
        <p:origin x="124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E7355-C5D7-4A1B-BE51-2A9616A91B6C}" type="datetimeFigureOut">
              <a:rPr lang="zh-CN" altLang="en-US" smtClean="0"/>
              <a:t>2022/4/4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B09DF-695B-4EDC-ADE5-AFC3303B574B}" type="slidenum">
              <a:rPr lang="zh-CN" altLang="en-US" smtClean="0"/>
              <a:t>‹#›</a:t>
            </a:fld>
            <a:endParaRPr lang="zh-CN" altLang="en-US"/>
          </a:p>
        </p:txBody>
      </p:sp>
    </p:spTree>
    <p:extLst>
      <p:ext uri="{BB962C8B-B14F-4D97-AF65-F5344CB8AC3E}">
        <p14:creationId xmlns:p14="http://schemas.microsoft.com/office/powerpoint/2010/main" val="196119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48.wmf"/><Relationship Id="rId4" Type="http://schemas.openxmlformats.org/officeDocument/2006/relationships/oleObject" Target="../embeddings/oleObject18.bin"/></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vmlDrawing" Target="../drawings/vmlDrawing13.vml"/><Relationship Id="rId5" Type="http://schemas.openxmlformats.org/officeDocument/2006/relationships/image" Target="../media/image48.wmf"/><Relationship Id="rId4" Type="http://schemas.openxmlformats.org/officeDocument/2006/relationships/oleObject" Target="../embeddings/oleObject19.bin"/></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vmlDrawing" Target="../drawings/vmlDrawing14.vml"/><Relationship Id="rId5" Type="http://schemas.openxmlformats.org/officeDocument/2006/relationships/image" Target="../media/image48.wmf"/><Relationship Id="rId4" Type="http://schemas.openxmlformats.org/officeDocument/2006/relationships/oleObject" Target="../embeddings/oleObject20.bin"/></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2.bin"/></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vmlDrawing" Target="../drawings/vmlDrawing18.vml"/><Relationship Id="rId5" Type="http://schemas.openxmlformats.org/officeDocument/2006/relationships/image" Target="../media/image48.wmf"/><Relationship Id="rId4" Type="http://schemas.openxmlformats.org/officeDocument/2006/relationships/oleObject" Target="../embeddings/oleObject24.bin"/></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vmlDrawing" Target="../drawings/vmlDrawing20.vml"/><Relationship Id="rId5" Type="http://schemas.openxmlformats.org/officeDocument/2006/relationships/image" Target="../media/image48.wmf"/><Relationship Id="rId4" Type="http://schemas.openxmlformats.org/officeDocument/2006/relationships/oleObject" Target="../embeddings/oleObject26.bin"/></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vmlDrawing" Target="../drawings/vmlDrawing21.vml"/><Relationship Id="rId5" Type="http://schemas.openxmlformats.org/officeDocument/2006/relationships/image" Target="../media/image48.wmf"/><Relationship Id="rId4" Type="http://schemas.openxmlformats.org/officeDocument/2006/relationships/oleObject" Target="../embeddings/oleObject27.bin"/></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vmlDrawing" Target="../drawings/vmlDrawing22.vml"/><Relationship Id="rId5" Type="http://schemas.openxmlformats.org/officeDocument/2006/relationships/image" Target="../media/image48.wmf"/><Relationship Id="rId4" Type="http://schemas.openxmlformats.org/officeDocument/2006/relationships/oleObject" Target="../embeddings/oleObject28.bin"/></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vmlDrawing" Target="../drawings/vmlDrawing23.vml"/><Relationship Id="rId5" Type="http://schemas.openxmlformats.org/officeDocument/2006/relationships/image" Target="../media/image48.wmf"/><Relationship Id="rId4" Type="http://schemas.openxmlformats.org/officeDocument/2006/relationships/oleObject" Target="../embeddings/oleObject29.bin"/></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vmlDrawing" Target="../drawings/vmlDrawing24.vml"/><Relationship Id="rId5" Type="http://schemas.openxmlformats.org/officeDocument/2006/relationships/image" Target="../media/image48.wmf"/><Relationship Id="rId4" Type="http://schemas.openxmlformats.org/officeDocument/2006/relationships/oleObject" Target="../embeddings/oleObject30.bin"/></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vmlDrawing" Target="../drawings/vmlDrawing25.vml"/><Relationship Id="rId5" Type="http://schemas.openxmlformats.org/officeDocument/2006/relationships/image" Target="../media/image48.wmf"/><Relationship Id="rId4" Type="http://schemas.openxmlformats.org/officeDocument/2006/relationships/oleObject" Target="../embeddings/oleObject31.bin"/></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vmlDrawing" Target="../drawings/vmlDrawing26.vml"/><Relationship Id="rId5" Type="http://schemas.openxmlformats.org/officeDocument/2006/relationships/image" Target="../media/image48.wmf"/><Relationship Id="rId4" Type="http://schemas.openxmlformats.org/officeDocument/2006/relationships/oleObject" Target="../embeddings/oleObject32.bin"/></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vmlDrawing" Target="../drawings/vmlDrawing27.vml"/><Relationship Id="rId5" Type="http://schemas.openxmlformats.org/officeDocument/2006/relationships/image" Target="../media/image48.wmf"/><Relationship Id="rId4" Type="http://schemas.openxmlformats.org/officeDocument/2006/relationships/oleObject" Target="../embeddings/oleObject33.bin"/></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vmlDrawing" Target="../drawings/vmlDrawing28.vml"/><Relationship Id="rId5" Type="http://schemas.openxmlformats.org/officeDocument/2006/relationships/image" Target="../media/image48.wmf"/><Relationship Id="rId4" Type="http://schemas.openxmlformats.org/officeDocument/2006/relationships/oleObject" Target="../embeddings/oleObject34.bin"/></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vmlDrawing" Target="../drawings/vmlDrawing29.vml"/><Relationship Id="rId5" Type="http://schemas.openxmlformats.org/officeDocument/2006/relationships/image" Target="../media/image48.wmf"/><Relationship Id="rId4" Type="http://schemas.openxmlformats.org/officeDocument/2006/relationships/oleObject" Target="../embeddings/oleObject35.bin"/></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vmlDrawing" Target="../drawings/vmlDrawing30.vml"/><Relationship Id="rId5" Type="http://schemas.openxmlformats.org/officeDocument/2006/relationships/image" Target="../media/image48.wmf"/><Relationship Id="rId4" Type="http://schemas.openxmlformats.org/officeDocument/2006/relationships/oleObject" Target="../embeddings/oleObject36.bin"/></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各位老师好，我是聂大惟，我的毕业研究课题是基于</a:t>
            </a:r>
            <a:r>
              <a:rPr lang="en-US" altLang="zh-CN" dirty="0"/>
              <a:t>RSSI</a:t>
            </a:r>
            <a:r>
              <a:rPr lang="zh-CN" altLang="en-US" dirty="0"/>
              <a:t>数据修正的室内指纹定位技术研究，指导教师是朱海教授！</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B1522-D8B8-4EE2-937D-B0D68622BD2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加权质心定位法将蓝牙信标看成单位质点，并考虑蓝牙信标的距离对待定位终端的影响，根据待定位终端到蓝牙信的距离为每个信标赋予不同的权重。具体方法如左图和右式所示，首先通过路径损耗模型将待定位终端接收到的</a:t>
            </a:r>
            <a:r>
              <a:rPr lang="en-US" altLang="zh-CN" dirty="0"/>
              <a:t>RSSI</a:t>
            </a:r>
            <a:r>
              <a:rPr lang="zh-CN" altLang="en-US" dirty="0"/>
              <a:t>转换为距离 ，信标对待定位终端的影响与距离成反比，将距离的倒数作为蓝牙信标的权重。最后使用加权平均法求解待定位终端的坐标。</a:t>
            </a:r>
          </a:p>
        </p:txBody>
      </p:sp>
    </p:spTree>
    <p:extLst>
      <p:ext uri="{BB962C8B-B14F-4D97-AF65-F5344CB8AC3E}">
        <p14:creationId xmlns:p14="http://schemas.microsoft.com/office/powerpoint/2010/main" val="2632716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多边定位方法根据</a:t>
            </a:r>
            <a:r>
              <a:rPr lang="en-US" altLang="zh-CN" dirty="0"/>
              <a:t>RSSI</a:t>
            </a:r>
            <a:r>
              <a:rPr lang="zh-CN" altLang="en-US" dirty="0"/>
              <a:t>映射的距离，以蓝牙节点为圆心画圆，理想情况下，这些圆相交于一点，该交点所在被认为是终端的位置。但是因为路径损耗模型的不准确性，三个圆一般无法交于一点，如左图所示。所以往往将该方法与最小二乘法相结合，通过最小化误差平方和得到更准确的终端位置，如右式所示。</a:t>
            </a:r>
          </a:p>
        </p:txBody>
      </p:sp>
    </p:spTree>
    <p:extLst>
      <p:ext uri="{BB962C8B-B14F-4D97-AF65-F5344CB8AC3E}">
        <p14:creationId xmlns:p14="http://schemas.microsoft.com/office/powerpoint/2010/main" val="125240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根据如图两类蓝牙</a:t>
            </a:r>
            <a:r>
              <a:rPr lang="en-US" altLang="zh-CN" dirty="0"/>
              <a:t>RSSI</a:t>
            </a:r>
            <a:r>
              <a:rPr lang="zh-CN" altLang="en-US" dirty="0"/>
              <a:t>定位技术的对比，基于测距的定位技术在应用中有较大的，安装维护都相对简易、低成本，这有利于室内定位的推广，因此本文主要研究集中在蓝牙</a:t>
            </a:r>
            <a:r>
              <a:rPr lang="en-US" altLang="zh-CN" dirty="0"/>
              <a:t>RSSI</a:t>
            </a:r>
            <a:r>
              <a:rPr lang="zh-CN" altLang="en-US" dirty="0"/>
              <a:t>测距定位。</a:t>
            </a:r>
          </a:p>
        </p:txBody>
      </p:sp>
    </p:spTree>
    <p:extLst>
      <p:ext uri="{BB962C8B-B14F-4D97-AF65-F5344CB8AC3E}">
        <p14:creationId xmlns:p14="http://schemas.microsoft.com/office/powerpoint/2010/main" val="242117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接下来，第三部分是本研究提出的，基于</a:t>
            </a:r>
            <a:r>
              <a:rPr lang="en-US" altLang="zh-CN" dirty="0"/>
              <a:t>RSSI</a:t>
            </a:r>
            <a:r>
              <a:rPr lang="zh-CN" altLang="en-US" dirty="0"/>
              <a:t>概率分布与贝叶斯估计的加权定位方法。该方法主要有两个创新点，一是通过实验发现空间中一点的</a:t>
            </a:r>
            <a:r>
              <a:rPr lang="en-US" altLang="zh-CN" dirty="0"/>
              <a:t>RSSI</a:t>
            </a:r>
            <a:r>
              <a:rPr lang="zh-CN" altLang="en-US" dirty="0"/>
              <a:t>服从高斯分布且时间平稳；二是通过贝叶斯估计将先验的</a:t>
            </a:r>
            <a:r>
              <a:rPr lang="en-US" altLang="zh-CN" dirty="0"/>
              <a:t>RSSI</a:t>
            </a:r>
            <a:r>
              <a:rPr lang="zh-CN" altLang="en-US" dirty="0"/>
              <a:t>概率分布与位置信息相结合实现定位。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CBB1522-D8B8-4EE2-937D-B0D68622BD2F}" type="slidenum">
              <a:rPr lang="zh-CN" altLang="en-US" smtClean="0"/>
              <a:t>13</a:t>
            </a:fld>
            <a:endParaRPr lang="zh-CN" altLang="en-US"/>
          </a:p>
        </p:txBody>
      </p:sp>
    </p:spTree>
    <p:extLst>
      <p:ext uri="{BB962C8B-B14F-4D97-AF65-F5344CB8AC3E}">
        <p14:creationId xmlns:p14="http://schemas.microsoft.com/office/powerpoint/2010/main" val="374274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因为使用历史</a:t>
            </a:r>
            <a:r>
              <a:rPr lang="en-US" altLang="zh-CN" dirty="0"/>
              <a:t>RSSI</a:t>
            </a:r>
            <a:r>
              <a:rPr lang="zh-CN" altLang="en-US" dirty="0"/>
              <a:t>数据建立数学模型进行定位，需要</a:t>
            </a:r>
            <a:r>
              <a:rPr lang="en-US" altLang="zh-CN" dirty="0"/>
              <a:t>RSSI</a:t>
            </a:r>
            <a:r>
              <a:rPr lang="zh-CN" altLang="en-US" dirty="0"/>
              <a:t>特性不随时间变化，保证当前建立的模型在未来也可以应用。为了分析</a:t>
            </a:r>
            <a:r>
              <a:rPr lang="en-US" altLang="zh-CN" dirty="0"/>
              <a:t>RSSI</a:t>
            </a:r>
            <a:r>
              <a:rPr lang="zh-CN" altLang="en-US" dirty="0"/>
              <a:t>序列的平稳性，本文通过</a:t>
            </a:r>
            <a:r>
              <a:rPr lang="en-US" altLang="zh-CN" dirty="0"/>
              <a:t>ADF</a:t>
            </a:r>
            <a:r>
              <a:rPr lang="zh-CN" altLang="en-US" dirty="0"/>
              <a:t>和</a:t>
            </a:r>
            <a:r>
              <a:rPr lang="en-US" altLang="zh-CN" dirty="0"/>
              <a:t>KPSS</a:t>
            </a:r>
            <a:r>
              <a:rPr lang="zh-CN" altLang="en-US" dirty="0"/>
              <a:t>平稳性检验发现</a:t>
            </a:r>
            <a:r>
              <a:rPr lang="en-US" altLang="zh-CN" dirty="0"/>
              <a:t>RSSI</a:t>
            </a:r>
            <a:r>
              <a:rPr lang="zh-CN" altLang="en-US" dirty="0"/>
              <a:t>是平稳的。图</a:t>
            </a:r>
            <a:r>
              <a:rPr lang="en-US" altLang="zh-CN" dirty="0"/>
              <a:t>a</a:t>
            </a:r>
            <a:r>
              <a:rPr lang="zh-CN" altLang="en-US" dirty="0"/>
              <a:t>和</a:t>
            </a:r>
            <a:r>
              <a:rPr lang="en-US" altLang="zh-CN" dirty="0"/>
              <a:t>b</a:t>
            </a:r>
            <a:r>
              <a:rPr lang="zh-CN" altLang="en-US" dirty="0"/>
              <a:t>展示了在距离蓝牙节点</a:t>
            </a:r>
            <a:r>
              <a:rPr lang="en-US" altLang="zh-CN" dirty="0"/>
              <a:t>2</a:t>
            </a:r>
            <a:r>
              <a:rPr lang="zh-CN" altLang="en-US" dirty="0"/>
              <a:t>米处的</a:t>
            </a:r>
            <a:r>
              <a:rPr lang="en-US" altLang="zh-CN" dirty="0"/>
              <a:t>RSSI</a:t>
            </a:r>
            <a:r>
              <a:rPr lang="zh-CN" altLang="en-US" dirty="0"/>
              <a:t>情况，可以发现可以使用</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高斯函数</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拟合</a:t>
            </a:r>
            <a:r>
              <a:rPr lang="en-US" altLang="zh-CN" sz="1200" kern="100" dirty="0">
                <a:effectLst/>
                <a:latin typeface="Times New Roman" panose="02020603050405020304" pitchFamily="18" charset="0"/>
                <a:ea typeface="宋体" panose="02010600030101010101" pitchFamily="2" charset="-122"/>
              </a:rPr>
              <a:t>RSSI</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的概率分布</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r>
              <a:rPr lang="zh-CN" altLang="en-US" dirty="0"/>
              <a:t>一个时间序列的平稳是指该序列的方差和均值在时间过程上都是常数，相关系数只与时间间隔有关而不依赖于具体的时间。</a:t>
            </a:r>
          </a:p>
        </p:txBody>
      </p:sp>
    </p:spTree>
    <p:extLst>
      <p:ext uri="{BB962C8B-B14F-4D97-AF65-F5344CB8AC3E}">
        <p14:creationId xmlns:p14="http://schemas.microsoft.com/office/powerpoint/2010/main" val="197170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因为在固定出的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呈现高斯分布，可通过采集距离信号源</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米处的</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数据，再对数据的频率分布进行高斯拟合得到</a:t>
            </a:r>
            <a:r>
              <a:rPr lang="en-US" altLang="zh-CN" sz="1200"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i="1" dirty="0">
                <a:latin typeface="Times New Roman" panose="02020603050405020304" pitchFamily="18" charset="0"/>
                <a:ea typeface="宋体" panose="02010600030101010101" pitchFamily="2" charset="-122"/>
                <a:cs typeface="Times New Roman" panose="02020603050405020304" pitchFamily="18" charset="0"/>
              </a:rPr>
              <a:t>RSSI</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i="1"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。通过均匀的建立等间隔采集点，然后在每个采集点预先采集</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的方式建立映射，如图所示。反应了不同距离下，</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的分布情况</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973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defRPr/>
            </a:pPr>
            <a:r>
              <a:rPr lang="zh-CN" altLang="en-US" sz="1800" kern="100" dirty="0">
                <a:latin typeface="Times New Roman" panose="02020603050405020304" pitchFamily="18" charset="0"/>
                <a:cs typeface="Times New Roman" panose="02020603050405020304" pitchFamily="18" charset="0"/>
              </a:rPr>
              <a:t>然而，定位算法的目的是依据待定位终端测得的 </a:t>
            </a:r>
            <a:r>
              <a:rPr lang="en-US" altLang="zh-CN" sz="1800" kern="100" dirty="0">
                <a:latin typeface="Times New Roman" panose="02020603050405020304" pitchFamily="18" charset="0"/>
                <a:cs typeface="Times New Roman" panose="02020603050405020304" pitchFamily="18" charset="0"/>
              </a:rPr>
              <a:t>RSSI </a:t>
            </a:r>
            <a:r>
              <a:rPr lang="zh-CN" altLang="en-US" sz="1800" kern="100" dirty="0">
                <a:latin typeface="Times New Roman" panose="02020603050405020304" pitchFamily="18" charset="0"/>
                <a:cs typeface="Times New Roman" panose="02020603050405020304" pitchFamily="18" charset="0"/>
              </a:rPr>
              <a:t>推算终端的位置，进而得到人员位置，因此需要将</a:t>
            </a:r>
            <a:r>
              <a:rPr lang="en-US" altLang="zh-CN" sz="1800" kern="100" dirty="0">
                <a:latin typeface="Times New Roman" panose="02020603050405020304" pitchFamily="18" charset="0"/>
                <a:cs typeface="Times New Roman" panose="02020603050405020304" pitchFamily="18" charset="0"/>
              </a:rPr>
              <a:t>RSSI</a:t>
            </a:r>
            <a:r>
              <a:rPr lang="zh-CN" altLang="en-US" sz="1800" kern="100" dirty="0">
                <a:latin typeface="Times New Roman" panose="02020603050405020304" pitchFamily="18" charset="0"/>
                <a:cs typeface="Times New Roman" panose="02020603050405020304" pitchFamily="18" charset="0"/>
              </a:rPr>
              <a:t>的高斯分布与位置信息相结合，如式</a:t>
            </a:r>
            <a:r>
              <a:rPr lang="en-US" altLang="zh-CN" sz="1800" kern="100" dirty="0">
                <a:latin typeface="Times New Roman" panose="02020603050405020304" pitchFamily="18" charset="0"/>
                <a:cs typeface="Times New Roman" panose="02020603050405020304" pitchFamily="18" charset="0"/>
              </a:rPr>
              <a:t>(1)</a:t>
            </a:r>
            <a:r>
              <a:rPr lang="zh-CN" altLang="en-US" sz="1800" kern="100" dirty="0">
                <a:latin typeface="Times New Roman" panose="02020603050405020304" pitchFamily="18" charset="0"/>
                <a:cs typeface="Times New Roman" panose="02020603050405020304" pitchFamily="18" charset="0"/>
              </a:rPr>
              <a:t>所示。其中</a:t>
            </a:r>
            <a:r>
              <a:rPr lang="en-US" altLang="zh-CN" sz="1800" kern="100" dirty="0">
                <a:latin typeface="Times New Roman" panose="02020603050405020304" pitchFamily="18" charset="0"/>
                <a:cs typeface="Times New Roman" panose="02020603050405020304" pitchFamily="18" charset="0"/>
              </a:rPr>
              <a:t>P(L)</a:t>
            </a:r>
            <a:r>
              <a:rPr lang="zh-CN" altLang="en-US" sz="1800" kern="100" dirty="0">
                <a:latin typeface="Times New Roman" panose="02020603050405020304" pitchFamily="18" charset="0"/>
                <a:cs typeface="Times New Roman" panose="02020603050405020304" pitchFamily="18" charset="0"/>
              </a:rPr>
              <a:t>表示待定位人员在场景中出现的概率，可以认为在每个位置上是均等的，以简化问题。</a:t>
            </a:r>
            <a:r>
              <a:rPr lang="en-US" altLang="zh-CN" sz="1800" kern="100" dirty="0">
                <a:latin typeface="Times New Roman" panose="02020603050405020304" pitchFamily="18" charset="0"/>
                <a:cs typeface="Times New Roman" panose="02020603050405020304" pitchFamily="18" charset="0"/>
              </a:rPr>
              <a:t>P(RSSI)</a:t>
            </a:r>
            <a:r>
              <a:rPr lang="zh-CN" altLang="en-US" sz="1800" kern="100" dirty="0">
                <a:latin typeface="Times New Roman" panose="02020603050405020304" pitchFamily="18" charset="0"/>
                <a:cs typeface="Times New Roman" panose="02020603050405020304" pitchFamily="18" charset="0"/>
              </a:rPr>
              <a:t>的代表空间中</a:t>
            </a:r>
            <a:r>
              <a:rPr lang="en-US" altLang="zh-CN" sz="1800" kern="100" dirty="0">
                <a:latin typeface="Times New Roman" panose="02020603050405020304" pitchFamily="18" charset="0"/>
                <a:cs typeface="Times New Roman" panose="02020603050405020304" pitchFamily="18" charset="0"/>
              </a:rPr>
              <a:t>RSSI</a:t>
            </a:r>
            <a:r>
              <a:rPr lang="zh-CN" altLang="en-US" sz="1800" kern="100" dirty="0">
                <a:latin typeface="Times New Roman" panose="02020603050405020304" pitchFamily="18" charset="0"/>
                <a:cs typeface="Times New Roman" panose="02020603050405020304" pitchFamily="18" charset="0"/>
              </a:rPr>
              <a:t>值的分布情况，可以预先采集获得。之后，就可以根据采集到的</a:t>
            </a:r>
            <a:r>
              <a:rPr lang="en-US" altLang="zh-CN" sz="1800" kern="100" dirty="0">
                <a:latin typeface="Times New Roman" panose="02020603050405020304" pitchFamily="18" charset="0"/>
                <a:cs typeface="Times New Roman" panose="02020603050405020304" pitchFamily="18" charset="0"/>
              </a:rPr>
              <a:t>RSSI</a:t>
            </a:r>
            <a:r>
              <a:rPr lang="zh-CN" altLang="en-US" sz="1800" kern="100" dirty="0">
                <a:latin typeface="Times New Roman" panose="02020603050405020304" pitchFamily="18" charset="0"/>
                <a:cs typeface="Times New Roman" panose="02020603050405020304" pitchFamily="18" charset="0"/>
              </a:rPr>
              <a:t>，推断待定位人员在空间中的概率。对于单个蓝牙节点，人员概率分布图如左上角所示。</a:t>
            </a:r>
            <a:endParaRPr lang="en-US" altLang="zh-CN" sz="1800" kern="100" dirty="0">
              <a:latin typeface="Times New Roman" panose="02020603050405020304" pitchFamily="18" charset="0"/>
              <a:cs typeface="Times New Roman" panose="02020603050405020304" pitchFamily="18" charset="0"/>
            </a:endParaRPr>
          </a:p>
          <a:p>
            <a:pPr eaLnBrk="1" hangingPunct="1">
              <a:defRPr/>
            </a:pPr>
            <a:endParaRPr lang="en-US" altLang="zh-CN" sz="1800" kern="100" dirty="0">
              <a:latin typeface="Times New Roman" panose="02020603050405020304" pitchFamily="18" charset="0"/>
              <a:cs typeface="Times New Roman" panose="02020603050405020304" pitchFamily="18" charset="0"/>
            </a:endParaRPr>
          </a:p>
          <a:p>
            <a:pPr eaLnBrk="1" hangingPunct="1">
              <a:defRPr/>
            </a:pPr>
            <a:r>
              <a:rPr lang="zh-CN" altLang="en-US" sz="1800" kern="100" dirty="0">
                <a:latin typeface="Times New Roman" panose="02020603050405020304" pitchFamily="18" charset="0"/>
                <a:cs typeface="Times New Roman" panose="02020603050405020304" pitchFamily="18" charset="0"/>
              </a:rPr>
              <a:t>在室内定位的实践中，我们会部署大量的蓝牙节点以提高定位结果的准确性与稳定性，接收设备往往会收到多个</a:t>
            </a:r>
            <a:r>
              <a:rPr lang="en-US" altLang="zh-CN" sz="1800" kern="100" dirty="0">
                <a:latin typeface="Times New Roman" panose="02020603050405020304" pitchFamily="18" charset="0"/>
                <a:cs typeface="Times New Roman" panose="02020603050405020304" pitchFamily="18" charset="0"/>
              </a:rPr>
              <a:t>AP</a:t>
            </a:r>
            <a:r>
              <a:rPr lang="zh-CN" altLang="en-US" sz="1800" kern="100" dirty="0">
                <a:latin typeface="Times New Roman" panose="02020603050405020304" pitchFamily="18" charset="0"/>
                <a:cs typeface="Times New Roman" panose="02020603050405020304" pitchFamily="18" charset="0"/>
              </a:rPr>
              <a:t>的</a:t>
            </a:r>
            <a:r>
              <a:rPr lang="en-US" altLang="zh-CN" sz="1800" kern="100" dirty="0">
                <a:latin typeface="Times New Roman" panose="02020603050405020304" pitchFamily="18" charset="0"/>
                <a:cs typeface="Times New Roman" panose="02020603050405020304" pitchFamily="18" charset="0"/>
              </a:rPr>
              <a:t>RSSI</a:t>
            </a:r>
            <a:r>
              <a:rPr lang="zh-CN" altLang="en-US" sz="1800" kern="100" dirty="0">
                <a:latin typeface="Times New Roman" panose="02020603050405020304" pitchFamily="18" charset="0"/>
                <a:cs typeface="Times New Roman" panose="02020603050405020304" pitchFamily="18" charset="0"/>
              </a:rPr>
              <a:t>，所以可以得到式</a:t>
            </a:r>
            <a:r>
              <a:rPr lang="en-US" altLang="zh-CN" sz="1800" kern="100" dirty="0">
                <a:latin typeface="Times New Roman" panose="02020603050405020304" pitchFamily="18" charset="0"/>
                <a:cs typeface="Times New Roman" panose="02020603050405020304" pitchFamily="18" charset="0"/>
              </a:rPr>
              <a:t>(2)</a:t>
            </a:r>
            <a:r>
              <a:rPr lang="zh-CN" altLang="en-US" sz="1800" kern="100" dirty="0">
                <a:latin typeface="Times New Roman" panose="02020603050405020304" pitchFamily="18" charset="0"/>
                <a:cs typeface="Times New Roman" panose="02020603050405020304" pitchFamily="18" charset="0"/>
              </a:rPr>
              <a:t>。最终权重分布与定位结果如图左下角，权重最大的地方作为算法输出。</a:t>
            </a:r>
            <a:endParaRPr lang="en-US" altLang="zh-CN" dirty="0"/>
          </a:p>
        </p:txBody>
      </p:sp>
    </p:spTree>
    <p:extLst>
      <p:ext uri="{BB962C8B-B14F-4D97-AF65-F5344CB8AC3E}">
        <p14:creationId xmlns:p14="http://schemas.microsoft.com/office/powerpoint/2010/main" val="375074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defRPr/>
            </a:pPr>
            <a:r>
              <a:rPr lang="zh-CN" altLang="en-US" dirty="0"/>
              <a:t>为了验证提出算法的性能，我们在实验楼中以</a:t>
            </a:r>
            <a:r>
              <a:rPr lang="en-US" altLang="zh-CN" dirty="0"/>
              <a:t>1.8m</a:t>
            </a:r>
            <a:r>
              <a:rPr lang="zh-CN" altLang="en-US" dirty="0"/>
              <a:t>的间隔布置</a:t>
            </a:r>
            <a:r>
              <a:rPr lang="en-US" altLang="zh-CN" dirty="0"/>
              <a:t>20</a:t>
            </a:r>
            <a:r>
              <a:rPr lang="zh-CN" altLang="en-US" dirty="0"/>
              <a:t>个</a:t>
            </a:r>
            <a:r>
              <a:rPr lang="en-US" altLang="zh-CN" dirty="0"/>
              <a:t>beacon</a:t>
            </a:r>
            <a:r>
              <a:rPr lang="zh-CN" altLang="en-US" dirty="0"/>
              <a:t>，如实验场地图所示，占地面积约为</a:t>
            </a:r>
            <a:r>
              <a:rPr lang="en-US" altLang="zh-CN" dirty="0"/>
              <a:t>32</a:t>
            </a:r>
            <a:r>
              <a:rPr lang="zh-CN" altLang="en-US" dirty="0"/>
              <a:t>平米。并从原点</a:t>
            </a:r>
            <a:endParaRPr lang="en-US" altLang="zh-CN" dirty="0"/>
          </a:p>
          <a:p>
            <a:pPr eaLnBrk="1" hangingPunct="1">
              <a:defRPr/>
            </a:pPr>
            <a:r>
              <a:rPr lang="zh-CN" altLang="en-US" dirty="0"/>
              <a:t>开始，以</a:t>
            </a:r>
            <a:r>
              <a:rPr lang="en-US" altLang="zh-CN" dirty="0"/>
              <a:t>0.9</a:t>
            </a:r>
            <a:r>
              <a:rPr lang="zh-CN" altLang="en-US" dirty="0"/>
              <a:t>米的间隔设置</a:t>
            </a:r>
            <a:r>
              <a:rPr lang="en-US" altLang="zh-CN" dirty="0"/>
              <a:t>32</a:t>
            </a:r>
            <a:r>
              <a:rPr lang="zh-CN" altLang="en-US" dirty="0"/>
              <a:t>个测试点。</a:t>
            </a:r>
            <a:endParaRPr lang="en-US" altLang="zh-CN" dirty="0"/>
          </a:p>
          <a:p>
            <a:pPr eaLnBrk="1" hangingPunct="1">
              <a:defRPr/>
            </a:pPr>
            <a:endParaRPr lang="en-US" altLang="zh-CN" dirty="0"/>
          </a:p>
          <a:p>
            <a:pPr eaLnBrk="1" hangingPunct="1">
              <a:defRPr/>
            </a:pPr>
            <a:r>
              <a:rPr lang="zh-CN" altLang="en-US" sz="1200" kern="1200" dirty="0">
                <a:solidFill>
                  <a:schemeClr val="tx1"/>
                </a:solidFill>
                <a:latin typeface="+mn-lt"/>
                <a:ea typeface="+mn-ea"/>
                <a:cs typeface="+mn-cs"/>
              </a:rPr>
              <a:t>采集的软硬件为</a:t>
            </a:r>
            <a:r>
              <a:rPr lang="en-US" altLang="zh-CN" sz="1200" kern="1200" dirty="0" err="1">
                <a:solidFill>
                  <a:schemeClr val="tx1"/>
                </a:solidFill>
                <a:latin typeface="+mn-lt"/>
                <a:ea typeface="+mn-ea"/>
                <a:cs typeface="+mn-cs"/>
              </a:rPr>
              <a:t>GetSensorData</a:t>
            </a:r>
            <a:r>
              <a:rPr lang="zh-CN" altLang="en-US" sz="1200" kern="1200" dirty="0">
                <a:solidFill>
                  <a:schemeClr val="tx1"/>
                </a:solidFill>
                <a:latin typeface="+mn-lt"/>
                <a:ea typeface="+mn-ea"/>
                <a:cs typeface="+mn-cs"/>
              </a:rPr>
              <a:t>和华为</a:t>
            </a:r>
            <a:r>
              <a:rPr lang="en-US" altLang="zh-CN" sz="1200" kern="1200" dirty="0">
                <a:solidFill>
                  <a:schemeClr val="tx1"/>
                </a:solidFill>
                <a:latin typeface="+mn-lt"/>
                <a:ea typeface="+mn-ea"/>
                <a:cs typeface="+mn-cs"/>
              </a:rPr>
              <a:t>P20</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p:txBody>
      </p:sp>
    </p:spTree>
    <p:extLst>
      <p:ext uri="{BB962C8B-B14F-4D97-AF65-F5344CB8AC3E}">
        <p14:creationId xmlns:p14="http://schemas.microsoft.com/office/powerpoint/2010/main" val="5729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为了分析本文方法的定位效果，</a:t>
            </a:r>
            <a:r>
              <a:rPr lang="zh-CN" altLang="en-US" dirty="0"/>
              <a:t>将本文方法与三边定位、加权质心定位、文献</a:t>
            </a:r>
            <a:r>
              <a:rPr lang="en-US" altLang="zh-CN" dirty="0"/>
              <a:t>[31]</a:t>
            </a:r>
            <a:r>
              <a:rPr lang="zh-CN" altLang="en-US" dirty="0"/>
              <a:t>提出的基于权重校正的加权质心算法就行对比实验，</a:t>
            </a:r>
            <a:endParaRPr lang="en-US" altLang="zh-CN" dirty="0"/>
          </a:p>
          <a:p>
            <a:r>
              <a:rPr lang="zh-CN" altLang="en-US" dirty="0"/>
              <a:t>得到左图所示的</a:t>
            </a:r>
            <a:r>
              <a:rPr lang="en-US" altLang="zh-CN" dirty="0"/>
              <a:t>CDF</a:t>
            </a:r>
            <a:r>
              <a:rPr lang="zh-CN" altLang="en-US" dirty="0"/>
              <a:t>和误差曲线。根据结果，</a:t>
            </a:r>
            <a:r>
              <a:rPr lang="en-US" altLang="zh-CN" dirty="0"/>
              <a:t> </a:t>
            </a:r>
            <a:r>
              <a:rPr lang="zh-CN" altLang="en-US" dirty="0"/>
              <a:t>本文所提本文所提方法的定位效果优于上述三种方法，</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误差累计概率分布为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时的定</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位精度为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0.97</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米，均方根误差为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1.17</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米。</a:t>
            </a:r>
            <a:endParaRPr lang="en-US" altLang="zh-CN" sz="1200" kern="1200" dirty="0">
              <a:solidFill>
                <a:schemeClr val="tx1"/>
              </a:solidFill>
              <a:latin typeface="+mn-lt"/>
              <a:ea typeface="+mn-ea"/>
              <a:cs typeface="+mn-cs"/>
            </a:endParaRPr>
          </a:p>
        </p:txBody>
      </p:sp>
    </p:spTree>
    <p:extLst>
      <p:ext uri="{BB962C8B-B14F-4D97-AF65-F5344CB8AC3E}">
        <p14:creationId xmlns:p14="http://schemas.microsoft.com/office/powerpoint/2010/main" val="340946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defRPr/>
            </a:pPr>
            <a:r>
              <a:rPr lang="zh-CN" altLang="en-US" sz="1200" kern="1200" dirty="0">
                <a:solidFill>
                  <a:schemeClr val="tx1"/>
                </a:solidFill>
                <a:latin typeface="+mn-lt"/>
                <a:ea typeface="+mn-ea"/>
                <a:cs typeface="+mn-cs"/>
              </a:rPr>
              <a:t>接着考虑到定位实践中</a:t>
            </a:r>
            <a:r>
              <a:rPr lang="en-US" altLang="zh-CN" sz="1800" kern="100" dirty="0">
                <a:effectLst/>
                <a:latin typeface="Times New Roman" panose="02020603050405020304" pitchFamily="18" charset="0"/>
                <a:ea typeface="宋体" panose="02010600030101010101" pitchFamily="2" charset="-122"/>
              </a:rPr>
              <a:t>RSSI</a:t>
            </a:r>
            <a:r>
              <a:rPr lang="zh-CN" altLang="en-US" sz="1800" kern="100" dirty="0">
                <a:effectLst/>
                <a:latin typeface="Times New Roman" panose="02020603050405020304" pitchFamily="18" charset="0"/>
                <a:ea typeface="宋体" panose="02010600030101010101" pitchFamily="2" charset="-122"/>
              </a:rPr>
              <a:t>存在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波动</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，又分析了不同方法的抗干扰性能，实验结果如图。可以看到，随着噪声方差增加，各个方法的均值误差变</a:t>
            </a:r>
          </a:p>
          <a:p>
            <a:pPr eaLnBrk="1" hangingPunct="1">
              <a:defRPr/>
            </a:pP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大，本文方法幅度最小。因此，相比与其他三种方法本文方法具有较强的抗干扰特性。</a:t>
            </a:r>
            <a:endParaRPr lang="en-US" altLang="zh-CN" sz="1200" kern="1200" dirty="0">
              <a:solidFill>
                <a:schemeClr val="tx1"/>
              </a:solidFill>
              <a:latin typeface="+mn-lt"/>
              <a:ea typeface="+mn-ea"/>
              <a:cs typeface="+mn-cs"/>
            </a:endParaRPr>
          </a:p>
        </p:txBody>
      </p:sp>
    </p:spTree>
    <p:extLst>
      <p:ext uri="{BB962C8B-B14F-4D97-AF65-F5344CB8AC3E}">
        <p14:creationId xmlns:p14="http://schemas.microsoft.com/office/powerpoint/2010/main" val="352233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下面，我将从以下</a:t>
            </a:r>
            <a:r>
              <a:rPr lang="en-US" altLang="zh-CN" dirty="0"/>
              <a:t>6</a:t>
            </a:r>
            <a:r>
              <a:rPr lang="zh-CN" altLang="en-US" dirty="0"/>
              <a:t>个方面，对我的毕业论文进行讲解。</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B1522-D8B8-4EE2-937D-B0D68622BD2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之后，针对人员定位中，人员往往是在移动的，需要对方法的</a:t>
            </a:r>
            <a:r>
              <a:rPr lang="zh-CN" altLang="zh-CN" sz="1800" kern="100" dirty="0">
                <a:effectLst/>
                <a:latin typeface="Times New Roman" panose="02020603050405020304" pitchFamily="18" charset="0"/>
                <a:ea typeface="黑体" panose="02010609060101010101" pitchFamily="49" charset="-122"/>
              </a:rPr>
              <a:t>定位轨迹</a:t>
            </a:r>
            <a:r>
              <a:rPr lang="zh-CN" altLang="en-US" sz="1800" kern="100" dirty="0">
                <a:effectLst/>
                <a:latin typeface="Times New Roman" panose="02020603050405020304" pitchFamily="18" charset="0"/>
                <a:ea typeface="黑体" panose="02010609060101010101" pitchFamily="49" charset="-122"/>
              </a:rPr>
              <a:t>进行分析</a:t>
            </a:r>
            <a:r>
              <a:rPr lang="zh-CN" altLang="en-US" sz="1200" kern="1200" dirty="0">
                <a:solidFill>
                  <a:schemeClr val="tx1"/>
                </a:solidFill>
                <a:latin typeface="+mn-lt"/>
                <a:ea typeface="+mn-ea"/>
                <a:cs typeface="+mn-cs"/>
              </a:rPr>
              <a:t>。由于人员行走过程中实时坐标不易获取，因此使用单向距离法</a:t>
            </a:r>
            <a:r>
              <a:rPr lang="en-US" altLang="zh-CN" sz="1200" kern="1200" dirty="0">
                <a:solidFill>
                  <a:schemeClr val="tx1"/>
                </a:solidFill>
                <a:latin typeface="+mn-lt"/>
                <a:ea typeface="+mn-ea"/>
                <a:cs typeface="+mn-cs"/>
              </a:rPr>
              <a:t>[78]</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one way distance, OWD</a:t>
            </a:r>
            <a:r>
              <a:rPr lang="zh-CN" altLang="en-US" sz="1200" kern="1200" dirty="0">
                <a:solidFill>
                  <a:schemeClr val="tx1"/>
                </a:solidFill>
                <a:latin typeface="+mn-lt"/>
                <a:ea typeface="+mn-ea"/>
                <a:cs typeface="+mn-cs"/>
              </a:rPr>
              <a:t>）计算两轨迹的距离，用以度量定位方法的性能，单向距离越小表明两轨迹越接近。</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实验中人员的行走轨迹如左上图，实验结果如右图。从结果看，虽然本文方法得到的定位轨迹由于其他三种方法，但仍然无法无法得到平滑的定位轨迹，还留有优化空间。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p:txBody>
      </p:sp>
    </p:spTree>
    <p:extLst>
      <p:ext uri="{BB962C8B-B14F-4D97-AF65-F5344CB8AC3E}">
        <p14:creationId xmlns:p14="http://schemas.microsoft.com/office/powerpoint/2010/main" val="127772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第四部分是本研究提出的，基于</a:t>
            </a:r>
            <a:r>
              <a:rPr lang="en-US" altLang="zh-CN" dirty="0"/>
              <a:t>PFMM</a:t>
            </a:r>
            <a:r>
              <a:rPr lang="zh-CN" altLang="en-US" dirty="0"/>
              <a:t>的室内人员分层定位方法，该方法的主要目的是为了解决上面提到的轨迹不平滑问题。该方法主要有两</a:t>
            </a:r>
            <a:r>
              <a:rPr lang="zh-CN" altLang="en-US" sz="1200" kern="1200" dirty="0">
                <a:solidFill>
                  <a:schemeClr val="tx1"/>
                </a:solidFill>
                <a:latin typeface="+mn-lt"/>
                <a:ea typeface="+mn-ea"/>
                <a:cs typeface="+mn-cs"/>
              </a:rPr>
              <a:t>个创新点，一是利用粒子滤波融合加权定位结果与人员行走速度特征；二是通过地图匹配将人员轨迹与室内地图结合。</a:t>
            </a:r>
          </a:p>
          <a:p>
            <a:endParaRPr lang="zh-CN" altLang="en-US" dirty="0"/>
          </a:p>
        </p:txBody>
      </p:sp>
      <p:sp>
        <p:nvSpPr>
          <p:cNvPr id="4" name="灯片编号占位符 3"/>
          <p:cNvSpPr>
            <a:spLocks noGrp="1"/>
          </p:cNvSpPr>
          <p:nvPr>
            <p:ph type="sldNum" sz="quarter" idx="10"/>
          </p:nvPr>
        </p:nvSpPr>
        <p:spPr/>
        <p:txBody>
          <a:bodyPr/>
          <a:lstStyle/>
          <a:p>
            <a:fld id="{9CBB1522-D8B8-4EE2-937D-B0D68622BD2F}" type="slidenum">
              <a:rPr lang="zh-CN" altLang="en-US" smtClean="0"/>
              <a:t>21</a:t>
            </a:fld>
            <a:endParaRPr lang="zh-CN" altLang="en-US"/>
          </a:p>
        </p:txBody>
      </p:sp>
    </p:spTree>
    <p:extLst>
      <p:ext uri="{BB962C8B-B14F-4D97-AF65-F5344CB8AC3E}">
        <p14:creationId xmlns:p14="http://schemas.microsoft.com/office/powerpoint/2010/main" val="2012974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本文提出的定位算法的流程如图所示，主要分为加权定位层、修正层、地图匹配层。</a:t>
            </a:r>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dirty="0">
                <a:solidFill>
                  <a:schemeClr val="tx1">
                    <a:lumMod val="60000"/>
                    <a:lumOff val="40000"/>
                  </a:schemeClr>
                </a:solidFill>
              </a:rPr>
              <a:t>加权定位层</a:t>
            </a:r>
            <a:r>
              <a:rPr lang="zh-CN" altLang="en-US" sz="1200"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使用前面提到的</a:t>
            </a:r>
            <a:r>
              <a:rPr lang="zh-CN" altLang="en-US" dirty="0">
                <a:latin typeface="宋体" panose="02010600030101010101" pitchFamily="2" charset="-122"/>
                <a:ea typeface="宋体" panose="02010600030101010101" pitchFamily="2" charset="-122"/>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dirty="0">
                <a:latin typeface="宋体" panose="02010600030101010101" pitchFamily="2" charset="-122"/>
                <a:ea typeface="宋体" panose="02010600030101010101" pitchFamily="2" charset="-122"/>
              </a:rPr>
              <a:t>概率分布与贝叶斯估计的加权定位方法完成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dirty="0">
                <a:latin typeface="宋体" panose="02010600030101010101" pitchFamily="2" charset="-122"/>
                <a:ea typeface="宋体" panose="02010600030101010101" pitchFamily="2" charset="-122"/>
              </a:rPr>
              <a:t>到位置的初步映射。</a:t>
            </a:r>
            <a:endParaRPr lang="en-US" altLang="zh-CN" dirty="0">
              <a:latin typeface="宋体" panose="02010600030101010101" pitchFamily="2" charset="-122"/>
              <a:ea typeface="宋体" panose="02010600030101010101" pitchFamily="2" charset="-122"/>
            </a:endParaRPr>
          </a:p>
          <a:p>
            <a:r>
              <a:rPr lang="zh-CN" altLang="en-US" b="1" dirty="0">
                <a:solidFill>
                  <a:schemeClr val="tx1">
                    <a:lumMod val="60000"/>
                    <a:lumOff val="40000"/>
                  </a:schemeClr>
                </a:solidFill>
              </a:rPr>
              <a:t>修正层</a:t>
            </a:r>
            <a:r>
              <a:rPr lang="zh-CN" altLang="en-US" dirty="0">
                <a:solidFill>
                  <a:schemeClr val="tx1">
                    <a:lumMod val="60000"/>
                    <a:lumOff val="40000"/>
                  </a:schemeClr>
                </a:solidFill>
              </a:rPr>
              <a:t>根据加权定位层的结果，融合室内环境中人员行走速度不快的特点，初步修正定位轨迹。</a:t>
            </a:r>
            <a:endParaRPr lang="en-US" altLang="zh-CN" dirty="0">
              <a:solidFill>
                <a:schemeClr val="tx1">
                  <a:lumMod val="60000"/>
                  <a:lumOff val="40000"/>
                </a:schemeClr>
              </a:solidFill>
            </a:endParaRPr>
          </a:p>
          <a:p>
            <a:r>
              <a:rPr lang="zh-CN" altLang="en-US" b="1" dirty="0"/>
              <a:t>地图匹配层在除了考虑</a:t>
            </a:r>
            <a:r>
              <a:rPr lang="zh-CN" altLang="en-US" sz="1200" kern="1200" dirty="0">
                <a:solidFill>
                  <a:schemeClr val="tx1">
                    <a:lumMod val="60000"/>
                    <a:lumOff val="40000"/>
                  </a:schemeClr>
                </a:solidFill>
                <a:latin typeface="+mn-lt"/>
                <a:ea typeface="+mn-ea"/>
                <a:cs typeface="+mn-cs"/>
              </a:rPr>
              <a:t>人员速度受限之外还结合室内地图，对轨迹进行约束，进一步合理化定位轨迹。</a:t>
            </a:r>
            <a:endParaRPr lang="en-US" altLang="zh-CN" sz="1200" kern="1200" dirty="0">
              <a:solidFill>
                <a:schemeClr val="tx1">
                  <a:lumMod val="60000"/>
                  <a:lumOff val="40000"/>
                </a:schemeClr>
              </a:solidFill>
              <a:latin typeface="+mn-lt"/>
              <a:ea typeface="+mn-ea"/>
              <a:cs typeface="+mn-cs"/>
            </a:endParaRPr>
          </a:p>
          <a:p>
            <a:endParaRPr lang="zh-CN" altLang="en-US" dirty="0">
              <a:solidFill>
                <a:schemeClr val="tx1">
                  <a:lumMod val="60000"/>
                  <a:lumOff val="40000"/>
                </a:schemeClr>
              </a:solidFill>
            </a:endParaRPr>
          </a:p>
          <a:p>
            <a:endParaRPr lang="en-US" altLang="zh-CN" dirty="0">
              <a:latin typeface="宋体" panose="02010600030101010101" pitchFamily="2" charset="-122"/>
              <a:ea typeface="宋体" panose="02010600030101010101" pitchFamily="2" charset="-122"/>
            </a:endParaRPr>
          </a:p>
          <a:p>
            <a:pPr eaLnBrk="1" hangingPunct="1"/>
            <a:endParaRPr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3053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因为在室内人员定位场景中，人的行走速度不快，并且是连续的过程。当定位频率在</a:t>
            </a:r>
            <a:r>
              <a:rPr lang="en-US" altLang="zh-CN" sz="1200" kern="1200" dirty="0">
                <a:solidFill>
                  <a:schemeClr val="tx1"/>
                </a:solidFill>
                <a:latin typeface="+mn-lt"/>
                <a:ea typeface="+mn-ea"/>
                <a:cs typeface="+mn-cs"/>
              </a:rPr>
              <a:t>5hz</a:t>
            </a:r>
            <a:r>
              <a:rPr lang="zh-CN" altLang="en-US" sz="1200" kern="1200" dirty="0">
                <a:solidFill>
                  <a:schemeClr val="tx1"/>
                </a:solidFill>
                <a:latin typeface="+mn-lt"/>
                <a:ea typeface="+mn-ea"/>
                <a:cs typeface="+mn-cs"/>
              </a:rPr>
              <a:t>时，人在</a:t>
            </a:r>
            <a:r>
              <a:rPr lang="en-US" altLang="zh-CN" sz="1200" kern="1200" dirty="0">
                <a:solidFill>
                  <a:schemeClr val="tx1"/>
                </a:solidFill>
                <a:latin typeface="+mn-lt"/>
                <a:ea typeface="+mn-ea"/>
                <a:cs typeface="+mn-cs"/>
              </a:rPr>
              <a:t>0.2</a:t>
            </a:r>
            <a:r>
              <a:rPr lang="zh-CN" altLang="en-US" sz="1200" kern="1200" dirty="0">
                <a:solidFill>
                  <a:schemeClr val="tx1"/>
                </a:solidFill>
                <a:latin typeface="+mn-lt"/>
                <a:ea typeface="+mn-ea"/>
                <a:cs typeface="+mn-cs"/>
              </a:rPr>
              <a:t>秒的时间内只能移动一小段距离。</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所以，修正层使用</a:t>
            </a:r>
            <a:r>
              <a:rPr lang="zh-CN" altLang="en-US" dirty="0"/>
              <a:t>粒子滤波算法融合</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加权定位结果</a:t>
            </a:r>
            <a:r>
              <a:rPr lang="zh-CN" altLang="en-US" dirty="0"/>
              <a:t>和室内人员的行走速度，初步改善定位轨迹。</a:t>
            </a:r>
            <a:endParaRPr lang="en-US" altLang="zh-CN" dirty="0"/>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这里式</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为粒子滤波的状态转移方程，其中</a:t>
            </a:r>
            <a:r>
              <a:rPr lang="en-US" altLang="zh-CN" sz="1200" kern="1200" dirty="0">
                <a:solidFill>
                  <a:schemeClr val="tx1"/>
                </a:solidFill>
                <a:latin typeface="+mn-lt"/>
                <a:ea typeface="+mn-ea"/>
                <a:cs typeface="+mn-cs"/>
              </a:rPr>
              <a:t>x y </a:t>
            </a:r>
            <a:r>
              <a:rPr lang="zh-CN" altLang="en-US" sz="1200" kern="1200" dirty="0">
                <a:solidFill>
                  <a:schemeClr val="tx1"/>
                </a:solidFill>
                <a:latin typeface="+mn-lt"/>
                <a:ea typeface="+mn-ea"/>
                <a:cs typeface="+mn-cs"/>
              </a:rPr>
              <a:t>表示横纵坐标，</a:t>
            </a:r>
            <a:r>
              <a:rPr lang="en-US" altLang="zh-CN" sz="1200" kern="1200" dirty="0" err="1">
                <a:solidFill>
                  <a:schemeClr val="tx1"/>
                </a:solidFill>
                <a:latin typeface="+mn-lt"/>
                <a:ea typeface="+mn-ea"/>
                <a:cs typeface="+mn-cs"/>
              </a:rPr>
              <a:t>vx</a:t>
            </a:r>
            <a:r>
              <a:rPr lang="en-US" altLang="zh-CN" sz="1200" kern="1200" dirty="0">
                <a:solidFill>
                  <a:schemeClr val="tx1"/>
                </a:solidFill>
                <a:latin typeface="+mn-lt"/>
                <a:ea typeface="+mn-ea"/>
                <a:cs typeface="+mn-cs"/>
              </a:rPr>
              <a:t> </a:t>
            </a:r>
            <a:r>
              <a:rPr lang="en-US" altLang="zh-CN" sz="1200" kern="1200" dirty="0" err="1">
                <a:solidFill>
                  <a:schemeClr val="tx1"/>
                </a:solidFill>
                <a:latin typeface="+mn-lt"/>
                <a:ea typeface="+mn-ea"/>
                <a:cs typeface="+mn-cs"/>
              </a:rPr>
              <a:t>vy</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表示横纵方向速度，</a:t>
            </a:r>
            <a:r>
              <a:rPr lang="en-US" altLang="zh-CN" sz="1200" kern="1200" dirty="0">
                <a:solidFill>
                  <a:schemeClr val="tx1"/>
                </a:solidFill>
                <a:latin typeface="+mn-lt"/>
                <a:ea typeface="+mn-ea"/>
                <a:cs typeface="+mn-cs"/>
              </a:rPr>
              <a:t>Q</a:t>
            </a:r>
            <a:r>
              <a:rPr lang="zh-CN" altLang="en-US" sz="1200" kern="1200" dirty="0">
                <a:solidFill>
                  <a:schemeClr val="tx1"/>
                </a:solidFill>
                <a:latin typeface="+mn-lt"/>
                <a:ea typeface="+mn-ea"/>
                <a:cs typeface="+mn-cs"/>
              </a:rPr>
              <a:t>表示系统噪声。</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式</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为权重调整方程。其中</a:t>
            </a:r>
            <a:r>
              <a:rPr lang="en-US" altLang="zh-CN" sz="1200" kern="1200" dirty="0" err="1">
                <a:solidFill>
                  <a:schemeClr val="tx1"/>
                </a:solidFill>
                <a:latin typeface="+mn-lt"/>
                <a:ea typeface="+mn-ea"/>
                <a:cs typeface="+mn-cs"/>
              </a:rPr>
              <a:t>zx</a:t>
            </a:r>
            <a:r>
              <a:rPr lang="en-US" altLang="zh-CN" sz="1200" kern="1200" dirty="0">
                <a:solidFill>
                  <a:schemeClr val="tx1"/>
                </a:solidFill>
                <a:latin typeface="+mn-lt"/>
                <a:ea typeface="+mn-ea"/>
                <a:cs typeface="+mn-cs"/>
              </a:rPr>
              <a:t> </a:t>
            </a:r>
            <a:r>
              <a:rPr lang="en-US" altLang="zh-CN" sz="1200" kern="1200" dirty="0" err="1">
                <a:solidFill>
                  <a:schemeClr val="tx1"/>
                </a:solidFill>
                <a:latin typeface="+mn-lt"/>
                <a:ea typeface="+mn-ea"/>
                <a:cs typeface="+mn-cs"/>
              </a:rPr>
              <a:t>zy</a:t>
            </a:r>
            <a:r>
              <a:rPr lang="zh-CN" altLang="en-US" sz="1200" kern="1200" dirty="0">
                <a:solidFill>
                  <a:schemeClr val="tx1"/>
                </a:solidFill>
                <a:latin typeface="+mn-lt"/>
                <a:ea typeface="+mn-ea"/>
                <a:cs typeface="+mn-cs"/>
              </a:rPr>
              <a:t>表示由加权定位层提供的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观测坐标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sigma v</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表示人员速度变化，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mu</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表示一段时间内人员平均速度。函数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eta</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为权重调整因子，调小速度变化快的粒子的权重。通过这样的方式融合加权定位方法和人员移动速度。</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最后通过式</a:t>
            </a:r>
            <a:r>
              <a:rPr lang="en-US" altLang="zh-CN"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得到修正层的定位结果</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21548" name="Equation" r:id="rId4" imgW="965160" imgH="431640" progId="Equation.DSMT4">
                  <p:embed/>
                </p:oleObj>
              </mc:Choice>
              <mc:Fallback>
                <p:oleObj name="Equation" r:id="rId4" imgW="965160" imgH="431640" progId="Equation.DSMT4">
                  <p:embed/>
                  <p:pic>
                    <p:nvPicPr>
                      <p:cNvPr id="0" name=""/>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802126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室内场景中，人对于室内定位的需求往往是为了导航，在人具有主观能动性的前提下，完成此导航任务可以不依靠</a:t>
            </a:r>
          </a:p>
          <a:p>
            <a:r>
              <a:rPr lang="zh-CN" altLang="en-US" sz="1200" kern="1200" dirty="0">
                <a:solidFill>
                  <a:schemeClr val="tx1"/>
                </a:solidFill>
                <a:latin typeface="+mn-lt"/>
                <a:ea typeface="+mn-ea"/>
                <a:cs typeface="+mn-cs"/>
              </a:rPr>
              <a:t>高精度的定位信息。同时，人为了到达目的地，往往需要经过大量的规则的建筑结构，比如走廊、过道、楼梯等，这类结构可以类比成道路，作为人员的可行路径。</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例如左图的实验楼平面图，从电梯下来走到某个房间，需要经过走廊。</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因此，我们将可行区域用栅格点表示，以此人员的可行路径，且认为人员只能位于栅格点上，每一个栅格化点表示一个可能的隐状态。修正层的输出作为观测。</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如右图，</a:t>
            </a:r>
            <a:r>
              <a:rPr lang="en-US" altLang="zh-CN" sz="1200" kern="1200" dirty="0">
                <a:solidFill>
                  <a:schemeClr val="tx1"/>
                </a:solidFill>
                <a:latin typeface="+mn-lt"/>
                <a:ea typeface="+mn-ea"/>
                <a:cs typeface="+mn-cs"/>
              </a:rPr>
              <a:t>s1,s2,s3</a:t>
            </a:r>
            <a:r>
              <a:rPr lang="zh-CN" altLang="en-US" sz="1200" kern="1200" dirty="0">
                <a:solidFill>
                  <a:schemeClr val="tx1"/>
                </a:solidFill>
                <a:latin typeface="+mn-lt"/>
                <a:ea typeface="+mn-ea"/>
                <a:cs typeface="+mn-cs"/>
              </a:rPr>
              <a:t>表示</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个栅格点坐标，</a:t>
            </a:r>
            <a:r>
              <a:rPr lang="en-US" altLang="zh-CN" sz="1200" kern="1200" dirty="0">
                <a:solidFill>
                  <a:schemeClr val="tx1"/>
                </a:solidFill>
                <a:latin typeface="+mn-lt"/>
                <a:ea typeface="+mn-ea"/>
                <a:cs typeface="+mn-cs"/>
              </a:rPr>
              <a:t>v1,v2,v3</a:t>
            </a:r>
            <a:r>
              <a:rPr lang="zh-CN" altLang="en-US" sz="1200" kern="1200" dirty="0">
                <a:solidFill>
                  <a:schemeClr val="tx1"/>
                </a:solidFill>
                <a:latin typeface="+mn-lt"/>
                <a:ea typeface="+mn-ea"/>
                <a:cs typeface="+mn-cs"/>
              </a:rPr>
              <a:t>表示</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个修正层的输出。这样室内定位轨迹优化问题就可以转化为求解隐马尔科夫隐状态的问题。</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20525"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101649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对于栅格点的构造，需要考虑人员定位导航的特点。室内环境下，人员的行走速度通常在</a:t>
            </a:r>
            <a:r>
              <a:rPr lang="en-US" altLang="zh-CN" sz="1200" kern="1200" dirty="0">
                <a:solidFill>
                  <a:schemeClr val="tx1"/>
                </a:solidFill>
                <a:latin typeface="+mn-lt"/>
                <a:ea typeface="+mn-ea"/>
                <a:cs typeface="+mn-cs"/>
              </a:rPr>
              <a:t>0</a:t>
            </a:r>
            <a:r>
              <a:rPr lang="zh-CN" altLang="en-US" sz="1200" kern="1200" dirty="0">
                <a:solidFill>
                  <a:schemeClr val="tx1"/>
                </a:solidFill>
                <a:latin typeface="+mn-lt"/>
                <a:ea typeface="+mn-ea"/>
                <a:cs typeface="+mn-cs"/>
              </a:rPr>
              <a:t>到</a:t>
            </a:r>
            <a:r>
              <a:rPr lang="en-US" altLang="zh-CN" sz="1200" kern="1200" dirty="0">
                <a:solidFill>
                  <a:schemeClr val="tx1"/>
                </a:solidFill>
                <a:latin typeface="+mn-lt"/>
                <a:ea typeface="+mn-ea"/>
                <a:cs typeface="+mn-cs"/>
              </a:rPr>
              <a:t>1.5</a:t>
            </a:r>
            <a:r>
              <a:rPr lang="zh-CN" altLang="en-US" sz="1200" kern="1200" dirty="0">
                <a:solidFill>
                  <a:schemeClr val="tx1"/>
                </a:solidFill>
                <a:latin typeface="+mn-lt"/>
                <a:ea typeface="+mn-ea"/>
                <a:cs typeface="+mn-cs"/>
              </a:rPr>
              <a:t>米每秒之间，</a:t>
            </a:r>
            <a:r>
              <a:rPr lang="zh-CN" altLang="en-US" dirty="0"/>
              <a:t>在</a:t>
            </a:r>
            <a:r>
              <a:rPr lang="en-US" altLang="zh-CN" dirty="0"/>
              <a:t>5Hz</a:t>
            </a:r>
            <a:r>
              <a:rPr lang="zh-CN" altLang="en-US" dirty="0"/>
              <a:t>的定位频率下，栅格点的间隔可以设置为</a:t>
            </a:r>
            <a:r>
              <a:rPr lang="en-US" altLang="zh-CN" dirty="0"/>
              <a:t>0.3</a:t>
            </a:r>
            <a:r>
              <a:rPr lang="zh-CN" altLang="en-US" dirty="0"/>
              <a:t>米。</a:t>
            </a:r>
            <a:endParaRPr lang="en-US" altLang="zh-CN" dirty="0"/>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对于室内人员定位，在考虑人具有主管能动性的前提下，对人的定位导航可以不严格依赖于人员的真实位置。如图所示，假设该用户从电梯下来，需要前往房间</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，在定位导航任务中区分用户位于在</a:t>
            </a:r>
            <a:r>
              <a:rPr lang="en-US" altLang="zh-CN" sz="1200" kern="1200" dirty="0">
                <a:solidFill>
                  <a:schemeClr val="tx1"/>
                </a:solidFill>
                <a:latin typeface="+mn-lt"/>
                <a:ea typeface="+mn-ea"/>
                <a:cs typeface="+mn-cs"/>
              </a:rPr>
              <a:t>A</a:t>
            </a:r>
            <a:r>
              <a:rPr lang="zh-CN" altLang="en-US" sz="1200" kern="1200" dirty="0">
                <a:solidFill>
                  <a:schemeClr val="tx1"/>
                </a:solidFill>
                <a:latin typeface="+mn-lt"/>
                <a:ea typeface="+mn-ea"/>
                <a:cs typeface="+mn-cs"/>
              </a:rPr>
              <a:t>点还是</a:t>
            </a:r>
            <a:r>
              <a:rPr lang="en-US" altLang="zh-CN" sz="1200" kern="1200" dirty="0">
                <a:solidFill>
                  <a:schemeClr val="tx1"/>
                </a:solidFill>
                <a:latin typeface="+mn-lt"/>
                <a:ea typeface="+mn-ea"/>
                <a:cs typeface="+mn-cs"/>
              </a:rPr>
              <a:t>B</a:t>
            </a:r>
            <a:r>
              <a:rPr lang="zh-CN" altLang="en-US" sz="1200" kern="1200" dirty="0">
                <a:solidFill>
                  <a:schemeClr val="tx1"/>
                </a:solidFill>
                <a:latin typeface="+mn-lt"/>
                <a:ea typeface="+mn-ea"/>
                <a:cs typeface="+mn-cs"/>
              </a:rPr>
              <a:t>点作用不明显，因此本文用一条栅格点表示整条走廊，并且将人员位置映射到栅格点上，用栅格点的位置表示人员位置，作为隐马尔可夫模型的隐状态。</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31782"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844571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rPr>
              <a:t>为了构造隐马尔科夫模型，需要有状态转移矩阵，发射概率矩阵，初始状态矩阵。首先是状态转移矩阵。因为，在隐马尔科夫模型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状态转移矩阵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用于描述某一系统从一个状态到另一个状态的概率。室内人员定位场景中，就表示人从一个位置移动到另一个位置的概率。根据上文的栅格点，也就是从一个栅格点到另一个栅格点的概率。</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这里使用公式一来描述，取模表示两栅格点的概率。在我们认为栅格点越近，人员转移的概率越大，同时使用高斯分布来描述这个概率。</a:t>
            </a: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22570"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80463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rPr>
              <a:t>接着需要发射概率矩阵。</a:t>
            </a:r>
            <a:endParaRPr lang="en-US" altLang="zh-CN" sz="1800" kern="100" dirty="0">
              <a:effectLst/>
              <a:latin typeface="Times New Roman" panose="02020603050405020304" pitchFamily="18" charset="0"/>
              <a:ea typeface="宋体" panose="02010600030101010101" pitchFamily="2" charset="-122"/>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当我们从系统外部对系统进行观测时，获得的观测值往往不是定值，呈现某种概率分布。这里，观测可以认为是修正层，人员静止时修正层的输出呈现高斯分布。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由于修正层的输出没有约束，不便于计算，因此本文将空间离散化、网格化，每一个网格点表示一种观测状态，用网格点表示观测。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这样发射概率矩阵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B</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就如式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所示，因为修正层的输出呈现高斯分布，这里也采用高斯分布描述。</a:t>
            </a: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38944"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2699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rPr>
              <a:t>最后是初始状态矩阵。</a:t>
            </a:r>
            <a:endParaRPr lang="en-US" altLang="zh-CN" sz="1800" kern="100" dirty="0">
              <a:effectLst/>
              <a:latin typeface="Times New Roman" panose="02020603050405020304" pitchFamily="18" charset="0"/>
              <a:ea typeface="宋体" panose="02010600030101010101" pitchFamily="2" charset="-122"/>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rPr>
              <a:t>当状态转移概率和发射概率矩阵已知时</a:t>
            </a:r>
            <a:r>
              <a:rPr lang="en-US"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初始状态将会对结果产生较大的影响。为了使初始状态与定位实际情况符合、加快算法收敛速度，本文将修正层第一次输出得到的𝑔</a:t>
            </a:r>
            <a:r>
              <a:rPr lang="en-US" altLang="zh-CN" sz="1800" kern="100" dirty="0">
                <a:effectLst/>
                <a:latin typeface="Times New Roman" panose="02020603050405020304" pitchFamily="18" charset="0"/>
                <a:ea typeface="宋体" panose="02010600030101010101" pitchFamily="2" charset="-122"/>
              </a:rPr>
              <a:t>_0 </a:t>
            </a:r>
            <a:r>
              <a:rPr lang="zh-CN" altLang="en-US" sz="1800" kern="100" dirty="0">
                <a:effectLst/>
                <a:latin typeface="Times New Roman" panose="02020603050405020304" pitchFamily="18" charset="0"/>
                <a:ea typeface="宋体" panose="02010600030101010101" pitchFamily="2" charset="-122"/>
              </a:rPr>
              <a:t>作为初始观测，</a:t>
            </a:r>
            <a:endParaRPr lang="en-US" altLang="zh-CN" sz="1800" kern="100" dirty="0">
              <a:effectLst/>
              <a:latin typeface="Times New Roman" panose="02020603050405020304" pitchFamily="18" charset="0"/>
              <a:ea typeface="宋体" panose="02010600030101010101" pitchFamily="2" charset="-122"/>
            </a:endParaRPr>
          </a:p>
          <a:p>
            <a:pPr indent="245110" algn="just">
              <a:lnSpc>
                <a:spcPct val="150000"/>
              </a:lnSpc>
            </a:pPr>
            <a:r>
              <a:rPr lang="zh-CN" altLang="en-US" sz="1800" kern="100" dirty="0">
                <a:effectLst/>
                <a:latin typeface="Times New Roman" panose="02020603050405020304" pitchFamily="18" charset="0"/>
                <a:ea typeface="宋体" panose="02010600030101010101" pitchFamily="2" charset="-122"/>
              </a:rPr>
              <a:t>初始状态矩阵就如式</a:t>
            </a: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所示。</a:t>
            </a:r>
            <a:endParaRPr lang="en-US" altLang="zh-CN" sz="1800" kern="100" dirty="0">
              <a:effectLst/>
              <a:latin typeface="Times New Roman" panose="02020603050405020304" pitchFamily="18" charset="0"/>
              <a:ea typeface="宋体" panose="02010600030101010101" pitchFamily="2" charset="-122"/>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40990"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382870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为了验证分层定位方法，我们扩大了实验区域，使得有效实验区域约为</a:t>
            </a:r>
            <a:r>
              <a:rPr lang="en-US" altLang="zh-CN" sz="1200" kern="1200" dirty="0">
                <a:solidFill>
                  <a:schemeClr val="tx1"/>
                </a:solidFill>
                <a:latin typeface="+mn-lt"/>
                <a:ea typeface="+mn-ea"/>
                <a:cs typeface="+mn-cs"/>
              </a:rPr>
              <a:t>200</a:t>
            </a:r>
            <a:r>
              <a:rPr lang="zh-CN" altLang="en-US" sz="1200" kern="1200" dirty="0">
                <a:solidFill>
                  <a:schemeClr val="tx1"/>
                </a:solidFill>
                <a:latin typeface="+mn-lt"/>
                <a:ea typeface="+mn-ea"/>
                <a:cs typeface="+mn-cs"/>
              </a:rPr>
              <a:t>平方米，可供行人移动的距离约为</a:t>
            </a:r>
            <a:r>
              <a:rPr lang="en-US" altLang="zh-CN" sz="1200" kern="1200" dirty="0">
                <a:solidFill>
                  <a:schemeClr val="tx1"/>
                </a:solidFill>
                <a:latin typeface="+mn-lt"/>
                <a:ea typeface="+mn-ea"/>
                <a:cs typeface="+mn-cs"/>
              </a:rPr>
              <a:t>100</a:t>
            </a:r>
            <a:r>
              <a:rPr lang="zh-CN" altLang="en-US" sz="1200" kern="1200" dirty="0">
                <a:solidFill>
                  <a:schemeClr val="tx1"/>
                </a:solidFill>
                <a:latin typeface="+mn-lt"/>
                <a:ea typeface="+mn-ea"/>
                <a:cs typeface="+mn-cs"/>
              </a:rPr>
              <a:t>米，涵盖整个楼层的走廊区域，可以在更大空间尺度、复杂的室内测试环境下进行算法测试。同时为了兼顾成本与蓝牙节点定位效果，新增加了间隔为</a:t>
            </a:r>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米的</a:t>
            </a:r>
            <a:r>
              <a:rPr lang="en-US" altLang="zh-CN" sz="1200" kern="1200" dirty="0">
                <a:solidFill>
                  <a:schemeClr val="tx1"/>
                </a:solidFill>
                <a:latin typeface="+mn-lt"/>
                <a:ea typeface="+mn-ea"/>
                <a:cs typeface="+mn-cs"/>
              </a:rPr>
              <a:t>12</a:t>
            </a:r>
            <a:r>
              <a:rPr lang="zh-CN" altLang="en-US" sz="1200" kern="1200" dirty="0">
                <a:solidFill>
                  <a:schemeClr val="tx1"/>
                </a:solidFill>
                <a:latin typeface="+mn-lt"/>
                <a:ea typeface="+mn-ea"/>
                <a:cs typeface="+mn-cs"/>
              </a:rPr>
              <a:t>个蓝牙节点，部署情况如图所示。</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25641"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5728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第一部分是研究背景及意义</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B1522-D8B8-4EE2-937D-B0D68622BD2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修正层是基于</a:t>
            </a:r>
            <a:r>
              <a:rPr lang="en-US" altLang="zh-CN" sz="1200" kern="1200" dirty="0">
                <a:solidFill>
                  <a:schemeClr val="tx1"/>
                </a:solidFill>
                <a:latin typeface="+mn-lt"/>
                <a:ea typeface="+mn-ea"/>
                <a:cs typeface="+mn-cs"/>
              </a:rPr>
              <a:t>PFMM</a:t>
            </a:r>
            <a:r>
              <a:rPr lang="zh-CN" altLang="en-US" sz="1200" kern="1200" dirty="0">
                <a:solidFill>
                  <a:schemeClr val="tx1"/>
                </a:solidFill>
                <a:latin typeface="+mn-lt"/>
                <a:ea typeface="+mn-ea"/>
                <a:cs typeface="+mn-cs"/>
              </a:rPr>
              <a:t>的室内人员分层定位算法的第二层，该层以加权定位层的输出为观测值，使用粒子滤波修正定位轨迹。实验结果如图所示，使用加权层相比，使用修正层得到的行走轨迹有很明显的改善，轨迹更加平滑。</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51225"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645493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为了更好的比较，栅格点尽量规划到蓝牙节点下方。</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52248"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696151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地图匹配层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修正层</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的结果作为观测值，状态为可行路径的栅格点，最终构成本文提出的基于</a:t>
            </a:r>
            <a:r>
              <a:rPr lang="en-US" altLang="zh-CN" sz="1800" kern="100" dirty="0">
                <a:effectLst/>
                <a:latin typeface="Times New Roman" panose="02020603050405020304" pitchFamily="18" charset="0"/>
                <a:ea typeface="宋体" panose="02010600030101010101" pitchFamily="2" charset="-122"/>
              </a:rPr>
              <a:t>PFMM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的室内人员分层定位方法</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。该层的输出，也是本文</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分层定位方法</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的输出。</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1200" dirty="0">
                <a:solidFill>
                  <a:schemeClr val="tx1"/>
                </a:solidFill>
                <a:latin typeface="+mn-lt"/>
                <a:ea typeface="+mn-ea"/>
                <a:cs typeface="+mn-cs"/>
              </a:rPr>
              <a:t>可以发现地图匹配层获得的轨迹依附于栅格点之上，轨迹平滑、合理与真实行走轨迹相似。</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54296"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1176690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为了定性分析本文分层定位方法的抗干扰特性，对采集得到的数据认为添加不同方差的高斯噪声</a:t>
            </a:r>
            <a:r>
              <a:rPr lang="en-US" altLang="zh-CN"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以实验场地一为例，实验结果如图所示</a:t>
            </a:r>
            <a:r>
              <a:rPr lang="en-US" altLang="zh-CN"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随着噪声方差的增加，加权定位方法得到的轨迹越来越杂乱无章，当方差达到</a:t>
            </a:r>
            <a:r>
              <a:rPr lang="en-US" altLang="zh-CN" sz="1200" kern="1200" dirty="0">
                <a:solidFill>
                  <a:schemeClr val="tx1"/>
                </a:solidFill>
                <a:latin typeface="+mn-lt"/>
                <a:ea typeface="+mn-ea"/>
                <a:cs typeface="+mn-cs"/>
              </a:rPr>
              <a:t>40</a:t>
            </a:r>
            <a:r>
              <a:rPr lang="zh-CN" altLang="en-US" sz="1200" kern="1200" dirty="0">
                <a:solidFill>
                  <a:schemeClr val="tx1"/>
                </a:solidFill>
                <a:latin typeface="+mn-lt"/>
                <a:ea typeface="+mn-ea"/>
                <a:cs typeface="+mn-cs"/>
              </a:rPr>
              <a:t>时已经很难看出具体的轨迹。作为对比，修正层的输出仍然呈现连续、平滑的特点，并且在较大噪声中仍能保持。地图匹配层得到的定位轨迹几乎不会随着噪声方差变化。表明本文方法可以得到良好的轨迹，具有较强的抗干扰特性。</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49179"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478264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对于人员的位置服务，走廊、过道等室内结构可以用一条简化的栅格点代替，如图所示。从其效果看，用一条简化的栅格点代替走廊等建筑结构具有可行性。</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58384"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115031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这里有一个定位轨迹的动态展示</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黄色</a:t>
            </a:r>
            <a:r>
              <a:rPr lang="zh-CN" altLang="en-US" sz="1200" kern="1200">
                <a:solidFill>
                  <a:schemeClr val="tx1"/>
                </a:solidFill>
                <a:latin typeface="+mn-lt"/>
                <a:ea typeface="+mn-ea"/>
                <a:cs typeface="+mn-cs"/>
              </a:rPr>
              <a:t>的代表修正层的输出，红色的是匹配层的输出也就是最终分层定位算法的输出。这里展示的结果是加速了的，可以看到依靠地图匹配，定位结果依附于可行路径，轨迹平直</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65541"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1666763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最后一部分是总结与展望</a:t>
            </a:r>
          </a:p>
          <a:p>
            <a:endParaRPr lang="zh-CN" altLang="en-US" dirty="0"/>
          </a:p>
        </p:txBody>
      </p:sp>
      <p:sp>
        <p:nvSpPr>
          <p:cNvPr id="4" name="灯片编号占位符 3"/>
          <p:cNvSpPr>
            <a:spLocks noGrp="1"/>
          </p:cNvSpPr>
          <p:nvPr>
            <p:ph type="sldNum" sz="quarter" idx="10"/>
          </p:nvPr>
        </p:nvSpPr>
        <p:spPr/>
        <p:txBody>
          <a:bodyPr/>
          <a:lstStyle/>
          <a:p>
            <a:fld id="{9CBB1522-D8B8-4EE2-937D-B0D68622BD2F}" type="slidenum">
              <a:rPr lang="zh-CN" altLang="en-US" smtClean="0"/>
              <a:t>36</a:t>
            </a:fld>
            <a:endParaRPr lang="zh-CN" altLang="en-US"/>
          </a:p>
        </p:txBody>
      </p:sp>
    </p:spTree>
    <p:extLst>
      <p:ext uri="{BB962C8B-B14F-4D97-AF65-F5344CB8AC3E}">
        <p14:creationId xmlns:p14="http://schemas.microsoft.com/office/powerpoint/2010/main" val="4067234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dirty="0"/>
              <a:t>本文的创新点与主要工作内容可以分为两个部分：在基于基于</a:t>
            </a:r>
            <a:r>
              <a:rPr lang="en-US" altLang="zh-CN" dirty="0"/>
              <a:t>RSSI</a:t>
            </a:r>
            <a:r>
              <a:rPr lang="zh-CN" altLang="en-US" dirty="0"/>
              <a:t>概率分布与贝叶斯估计的加权定位方法中。通过分析表明</a:t>
            </a:r>
            <a:r>
              <a:rPr lang="zh-CN" altLang="en-US" sz="1200" kern="1200" dirty="0">
                <a:solidFill>
                  <a:schemeClr val="tx1"/>
                </a:solidFill>
                <a:latin typeface="+mn-lt"/>
                <a:ea typeface="+mn-ea"/>
                <a:cs typeface="+mn-cs"/>
              </a:rPr>
              <a:t>空间中一点的</a:t>
            </a:r>
            <a:r>
              <a:rPr lang="en-US" altLang="zh-CN" sz="1200" kern="1200" dirty="0">
                <a:solidFill>
                  <a:schemeClr val="tx1"/>
                </a:solidFill>
                <a:latin typeface="+mn-lt"/>
                <a:ea typeface="+mn-ea"/>
                <a:cs typeface="+mn-cs"/>
              </a:rPr>
              <a:t>RSSI</a:t>
            </a:r>
            <a:r>
              <a:rPr lang="zh-CN" altLang="en-US" sz="1200" kern="1200" dirty="0">
                <a:solidFill>
                  <a:schemeClr val="tx1"/>
                </a:solidFill>
                <a:latin typeface="+mn-lt"/>
                <a:ea typeface="+mn-ea"/>
                <a:cs typeface="+mn-cs"/>
              </a:rPr>
              <a:t>服从高斯分布且时间平稳，为之后工作提供基础。</a:t>
            </a:r>
          </a:p>
          <a:p>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61452"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854144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sz="1200" kern="1200" dirty="0">
                <a:solidFill>
                  <a:schemeClr val="tx1"/>
                </a:solidFill>
                <a:latin typeface="+mn-lt"/>
                <a:ea typeface="+mn-ea"/>
                <a:cs typeface="+mn-cs"/>
              </a:rPr>
              <a:t>对于人员的位置服务，走廊、过道等室内结构可以用一条简化的栅格点代替，如图所示。从其效果看，用一条简化的栅格点代替走廊等建筑结构具有可行性。</a:t>
            </a:r>
            <a:endParaRPr lang="en-US" altLang="zh-CN" sz="1200" kern="1200" dirty="0">
              <a:solidFill>
                <a:schemeClr val="tx1"/>
              </a:solidFill>
              <a:latin typeface="+mn-lt"/>
              <a:ea typeface="+mn-ea"/>
              <a:cs typeface="+mn-cs"/>
            </a:endParaRP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62476"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509335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r>
              <a:rPr lang="zh-CN" altLang="en-US" dirty="0"/>
              <a:t>下面是我的科研成果：主要是</a:t>
            </a:r>
            <a:r>
              <a:rPr lang="en-US" altLang="zh-CN" dirty="0"/>
              <a:t>2</a:t>
            </a:r>
            <a:r>
              <a:rPr lang="zh-CN" altLang="en-US" dirty="0"/>
              <a:t>篇学术论文，参与</a:t>
            </a:r>
            <a:r>
              <a:rPr lang="en-US" altLang="zh-CN" dirty="0"/>
              <a:t>2</a:t>
            </a:r>
            <a:r>
              <a:rPr lang="zh-CN" altLang="en-US" dirty="0"/>
              <a:t>个相关的科研项目。最后是盲审成绩</a:t>
            </a:r>
            <a:r>
              <a:rPr lang="en-US" altLang="zh-CN" dirty="0"/>
              <a:t>87</a:t>
            </a:r>
            <a:r>
              <a:rPr lang="zh-CN" altLang="en-US" dirty="0"/>
              <a:t>分。</a:t>
            </a:r>
          </a:p>
        </p:txBody>
      </p:sp>
      <p:graphicFrame>
        <p:nvGraphicFramePr>
          <p:cNvPr id="3" name="对象 2">
            <a:extLst>
              <a:ext uri="{FF2B5EF4-FFF2-40B4-BE49-F238E27FC236}">
                <a16:creationId xmlns:a16="http://schemas.microsoft.com/office/drawing/2014/main" id="{6472A3D8-57C7-495A-B946-C503BD862A3B}"/>
              </a:ext>
            </a:extLst>
          </p:cNvPr>
          <p:cNvGraphicFramePr>
            <a:graphicFrameLocks noChangeAspect="1"/>
          </p:cNvGraphicFramePr>
          <p:nvPr>
            <p:extLst>
              <p:ext uri="{D42A27DB-BD31-4B8C-83A1-F6EECF244321}">
                <p14:modId xmlns:p14="http://schemas.microsoft.com/office/powerpoint/2010/main" val="1512736887"/>
              </p:ext>
            </p:extLst>
          </p:nvPr>
        </p:nvGraphicFramePr>
        <p:xfrm>
          <a:off x="2946400" y="4356100"/>
          <a:ext cx="965200" cy="431800"/>
        </p:xfrm>
        <a:graphic>
          <a:graphicData uri="http://schemas.openxmlformats.org/presentationml/2006/ole">
            <mc:AlternateContent xmlns:mc="http://schemas.openxmlformats.org/markup-compatibility/2006">
              <mc:Choice xmlns:v="urn:schemas-microsoft-com:vml" Requires="v">
                <p:oleObj spid="_x0000_s64523" name="Equation" r:id="rId4" imgW="965160" imgH="431640" progId="Equation.DSMT4">
                  <p:embed/>
                </p:oleObj>
              </mc:Choice>
              <mc:Fallback>
                <p:oleObj name="Equation" r:id="rId4" imgW="965160" imgH="431640" progId="Equation.DSMT4">
                  <p:embed/>
                  <p:pic>
                    <p:nvPicPr>
                      <p:cNvPr id="3" name="对象 2">
                        <a:extLst>
                          <a:ext uri="{FF2B5EF4-FFF2-40B4-BE49-F238E27FC236}">
                            <a16:creationId xmlns:a16="http://schemas.microsoft.com/office/drawing/2014/main" id="{6472A3D8-57C7-495A-B946-C503BD862A3B}"/>
                          </a:ext>
                        </a:extLst>
                      </p:cNvPr>
                      <p:cNvPicPr/>
                      <p:nvPr/>
                    </p:nvPicPr>
                    <p:blipFill>
                      <a:blip r:embed="rId5"/>
                      <a:stretch>
                        <a:fillRect/>
                      </a:stretch>
                    </p:blipFill>
                    <p:spPr>
                      <a:xfrm>
                        <a:off x="2946400" y="4356100"/>
                        <a:ext cx="965200" cy="431800"/>
                      </a:xfrm>
                      <a:prstGeom prst="rect">
                        <a:avLst/>
                      </a:prstGeom>
                    </p:spPr>
                  </p:pic>
                </p:oleObj>
              </mc:Fallback>
            </mc:AlternateContent>
          </a:graphicData>
        </a:graphic>
      </p:graphicFrame>
    </p:spTree>
    <p:extLst>
      <p:ext uri="{BB962C8B-B14F-4D97-AF65-F5344CB8AC3E}">
        <p14:creationId xmlns:p14="http://schemas.microsoft.com/office/powerpoint/2010/main" val="221002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A46A5D6E-40D6-456A-B699-94FD13FB376D}"/>
              </a:ext>
            </a:extLst>
          </p:cNvPr>
          <p:cNvSpPr>
            <a:spLocks noGrp="1" noRot="1" noChangeAspect="1" noChangeArrowheads="1" noTextEdit="1"/>
          </p:cNvSpPr>
          <p:nvPr>
            <p:ph type="sldImg" idx="4294967295"/>
          </p:nvPr>
        </p:nvSpPr>
        <p:spPr>
          <a:ln>
            <a:miter lim="800000"/>
          </a:ln>
        </p:spPr>
      </p:sp>
      <p:sp>
        <p:nvSpPr>
          <p:cNvPr id="15363" name="文本占位符 2">
            <a:extLst>
              <a:ext uri="{FF2B5EF4-FFF2-40B4-BE49-F238E27FC236}">
                <a16:creationId xmlns:a16="http://schemas.microsoft.com/office/drawing/2014/main" id="{AD970B1A-64C3-4BC1-A411-8829A8FECF66}"/>
              </a:ext>
            </a:extLst>
          </p:cNvPr>
          <p:cNvSpPr>
            <a:spLocks noGrp="1" noChangeArrowheads="1"/>
          </p:cNvSpPr>
          <p:nvPr>
            <p:ph type="body" idx="4294967295"/>
          </p:nvPr>
        </p:nvSpPr>
        <p:spPr/>
        <p:txBody>
          <a:bodyPr>
            <a:prstTxWarp prst="textNoShape">
              <a:avLst/>
            </a:prstTxWarp>
          </a:bodyPr>
          <a:lstStyle/>
          <a:p>
            <a:pPr eaLnBrk="1" hangingPunct="1"/>
            <a:r>
              <a:rPr lang="zh-CN" altLang="en-US" sz="1400" b="1" dirty="0"/>
              <a:t>提到定位，我们首先想到的就是</a:t>
            </a:r>
            <a:r>
              <a:rPr kumimoji="0" lang="zh-CN" altLang="en-US" sz="1400" b="1" i="0" u="none" strike="noStrike" kern="1200" cap="none" spc="0" normalizeH="0" baseline="0" noProof="0" dirty="0">
                <a:ln>
                  <a:noFill/>
                </a:ln>
                <a:solidFill>
                  <a:srgbClr val="183D5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全球卫星导航系统。目前基于</a:t>
            </a:r>
            <a:r>
              <a:rPr kumimoji="0" lang="en-US" altLang="zh-CN" sz="1400" b="1" i="0" u="none" strike="noStrike" kern="1200" cap="none" spc="0" normalizeH="0" baseline="0" noProof="0" dirty="0">
                <a:ln>
                  <a:noFill/>
                </a:ln>
                <a:solidFill>
                  <a:srgbClr val="183D5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GNSS</a:t>
            </a:r>
            <a:r>
              <a:rPr kumimoji="0" lang="zh-CN" altLang="en-US" sz="1400" b="1" i="0" u="none" strike="noStrike" kern="1200" cap="none" spc="0" normalizeH="0" baseline="0" noProof="0" dirty="0">
                <a:ln>
                  <a:noFill/>
                </a:ln>
                <a:solidFill>
                  <a:srgbClr val="183D5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的应用早已融入各行各业，如农业和军工业等。</a:t>
            </a:r>
            <a:r>
              <a:rPr lang="en-US" altLang="zh-CN" sz="1400" b="1" dirty="0"/>
              <a:t>GNSS</a:t>
            </a:r>
            <a:r>
              <a:rPr lang="zh-CN" altLang="en-US" sz="1400" b="1" dirty="0"/>
              <a:t>的覆盖范围和精度已经满足人们的日常需求。但是存在一个问题：但是</a:t>
            </a:r>
            <a:r>
              <a:rPr lang="en-US" altLang="zh-CN" sz="1400" b="1" dirty="0"/>
              <a:t>GNSS</a:t>
            </a:r>
            <a:r>
              <a:rPr lang="zh-CN" altLang="en-US" sz="1400" b="1" dirty="0"/>
              <a:t>在室内场景中会出现信号缺失是得定位服务无法工作。这时迫切需要一种技术来解决这个问题，所以就展开了室内定位技术的研究。</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6A2B3A1C-4AD8-4D43-8479-F3C6C32B892F}"/>
              </a:ext>
            </a:extLst>
          </p:cNvPr>
          <p:cNvSpPr>
            <a:spLocks noGrp="1" noRot="1" noChangeAspect="1" noChangeArrowheads="1" noTextEdit="1"/>
          </p:cNvSpPr>
          <p:nvPr>
            <p:ph type="sldImg"/>
          </p:nvPr>
        </p:nvSpPr>
        <p:spPr>
          <a:ln/>
        </p:spPr>
      </p:sp>
      <p:sp>
        <p:nvSpPr>
          <p:cNvPr id="103427" name="备注占位符 2">
            <a:extLst>
              <a:ext uri="{FF2B5EF4-FFF2-40B4-BE49-F238E27FC236}">
                <a16:creationId xmlns:a16="http://schemas.microsoft.com/office/drawing/2014/main" id="{DDECA0A0-A3A2-4A6E-867F-C2FF698420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我的学位论文讲解完毕，感谢各位专家老师的认真</a:t>
            </a:r>
            <a:r>
              <a:rPr lang="zh-CN" altLang="en-US"/>
              <a:t>聆听！</a:t>
            </a:r>
            <a:r>
              <a:rPr lang="zh-CN" altLang="en-US" sz="1200" b="1">
                <a:solidFill>
                  <a:schemeClr val="tx2"/>
                </a:solidFill>
                <a:latin typeface="华文楷体" panose="02010600040101010101" pitchFamily="2" charset="-122"/>
                <a:ea typeface="华文楷体" panose="02010600040101010101" pitchFamily="2" charset="-122"/>
                <a:sym typeface="华文细黑" panose="02010600040101010101" pitchFamily="2" charset="-122"/>
              </a:rPr>
              <a:t>敬请各位专家批评指正</a:t>
            </a:r>
          </a:p>
          <a:p>
            <a:endParaRPr lang="zh-CN" altLang="en-US" dirty="0"/>
          </a:p>
        </p:txBody>
      </p:sp>
      <p:sp>
        <p:nvSpPr>
          <p:cNvPr id="103428" name="灯片编号占位符 3">
            <a:extLst>
              <a:ext uri="{FF2B5EF4-FFF2-40B4-BE49-F238E27FC236}">
                <a16:creationId xmlns:a16="http://schemas.microsoft.com/office/drawing/2014/main" id="{26E624AB-BC75-4ABF-A8E3-E9DA016821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fld id="{F5796874-1326-42C9-B5F7-1BA30BFA0A8B}" type="slidenum">
              <a:rPr lang="zh-CN" altLang="en-US" smtClean="0">
                <a:latin typeface="Calibri" panose="020F0502020204030204" pitchFamily="34" charset="0"/>
                <a:ea typeface="宋体" panose="02010600030101010101" pitchFamily="2" charset="-122"/>
              </a:rPr>
              <a:pPr/>
              <a:t>40</a:t>
            </a:fld>
            <a:endParaRPr lang="zh-CN" altLang="en-US"/>
          </a:p>
        </p:txBody>
      </p:sp>
    </p:spTree>
    <p:extLst>
      <p:ext uri="{BB962C8B-B14F-4D97-AF65-F5344CB8AC3E}">
        <p14:creationId xmlns:p14="http://schemas.microsoft.com/office/powerpoint/2010/main" val="117038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79E39E3-7467-4ABC-90C4-62E63B0C62E1}"/>
              </a:ext>
            </a:extLst>
          </p:cNvPr>
          <p:cNvSpPr>
            <a:spLocks noGrp="1" noRot="1" noChangeAspect="1" noChangeArrowheads="1" noTextEdit="1"/>
          </p:cNvSpPr>
          <p:nvPr>
            <p:ph type="sldImg" idx="4294967295"/>
          </p:nvPr>
        </p:nvSpPr>
        <p:spPr>
          <a:ln>
            <a:miter lim="800000"/>
          </a:ln>
        </p:spPr>
      </p:sp>
      <p:sp>
        <p:nvSpPr>
          <p:cNvPr id="17411" name="文本占位符 2">
            <a:extLst>
              <a:ext uri="{FF2B5EF4-FFF2-40B4-BE49-F238E27FC236}">
                <a16:creationId xmlns:a16="http://schemas.microsoft.com/office/drawing/2014/main" id="{357489F4-1E91-4C66-BF97-37C3833ED228}"/>
              </a:ext>
            </a:extLst>
          </p:cNvPr>
          <p:cNvSpPr>
            <a:spLocks noGrp="1" noChangeArrowheads="1"/>
          </p:cNvSpPr>
          <p:nvPr>
            <p:ph type="body" idx="4294967295"/>
          </p:nvPr>
        </p:nvSpPr>
        <p:spPr/>
        <p:txBody>
          <a:bodyPr>
            <a:prstTxWarp prst="textNoShape">
              <a:avLst/>
            </a:prstTxWarp>
          </a:bodyPr>
          <a:lstStyle/>
          <a:p>
            <a:pPr eaLnBrk="1" hangingPunct="1"/>
            <a:r>
              <a:rPr lang="zh-CN" altLang="en-US" b="1" dirty="0"/>
              <a:t>同时本课题研究具有的三大意义：社会意义、工程意义和学术意义。</a:t>
            </a:r>
            <a:endParaRPr lang="en-US" altLang="zh-CN"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接下来，第二部分是室内定位方法与原理</a:t>
            </a:r>
          </a:p>
          <a:p>
            <a:endParaRPr lang="zh-CN" altLang="en-US" dirty="0"/>
          </a:p>
        </p:txBody>
      </p:sp>
      <p:sp>
        <p:nvSpPr>
          <p:cNvPr id="4" name="灯片编号占位符 3"/>
          <p:cNvSpPr>
            <a:spLocks noGrp="1"/>
          </p:cNvSpPr>
          <p:nvPr>
            <p:ph type="sldNum" sz="quarter" idx="10"/>
          </p:nvPr>
        </p:nvSpPr>
        <p:spPr/>
        <p:txBody>
          <a:bodyPr/>
          <a:lstStyle/>
          <a:p>
            <a:fld id="{9CBB1522-D8B8-4EE2-937D-B0D68622BD2F}" type="slidenum">
              <a:rPr lang="zh-CN" altLang="en-US" smtClean="0"/>
              <a:t>6</a:t>
            </a:fld>
            <a:endParaRPr lang="zh-CN" altLang="en-US"/>
          </a:p>
        </p:txBody>
      </p:sp>
    </p:spTree>
    <p:extLst>
      <p:ext uri="{BB962C8B-B14F-4D97-AF65-F5344CB8AC3E}">
        <p14:creationId xmlns:p14="http://schemas.microsoft.com/office/powerpoint/2010/main" val="237867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目前常见的室内定位技术：主要有</a:t>
            </a:r>
            <a:r>
              <a:rPr lang="en-US" altLang="zh-CN" dirty="0"/>
              <a:t>Wi-Fi</a:t>
            </a:r>
            <a:r>
              <a:rPr lang="zh-CN" altLang="en-US" dirty="0"/>
              <a:t>、</a:t>
            </a:r>
            <a:r>
              <a:rPr lang="en-US" altLang="zh-CN" dirty="0"/>
              <a:t>UWB</a:t>
            </a:r>
            <a:r>
              <a:rPr lang="zh-CN" altLang="en-US" dirty="0"/>
              <a:t>、蓝牙等。通过对比它们成本和优缺点，当可以布置专用定位节点时，发现蓝牙定位技术具有较大优势，受到了大量研究。本研究选择以蓝牙定位技术为中心。</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目前蓝牙定位室内定位中常用的定位方法大致可以分为两类，一类是基于蓝牙</a:t>
            </a:r>
            <a:r>
              <a:rPr lang="en-US" altLang="zh-CN" dirty="0"/>
              <a:t>RSSI</a:t>
            </a:r>
            <a:r>
              <a:rPr lang="zh-CN" altLang="en-US" dirty="0"/>
              <a:t>的指纹定位方法，一类是基于蓝牙</a:t>
            </a:r>
            <a:r>
              <a:rPr lang="en-US" altLang="zh-CN" dirty="0"/>
              <a:t>RSSI</a:t>
            </a:r>
            <a:r>
              <a:rPr lang="zh-CN" altLang="en-US" dirty="0"/>
              <a:t>的测距定位方法</a:t>
            </a:r>
            <a:r>
              <a:rPr lang="en-US" altLang="zh-CN" dirty="0"/>
              <a:t>.</a:t>
            </a:r>
          </a:p>
          <a:p>
            <a:pPr eaLnBrk="1" hangingPunct="1"/>
            <a:r>
              <a:rPr lang="zh-CN" altLang="en-US" dirty="0"/>
              <a:t>基于指纹的定位方法依靠 </a:t>
            </a:r>
            <a:r>
              <a:rPr lang="en-US" altLang="zh-CN" dirty="0"/>
              <a:t>RSSI </a:t>
            </a:r>
            <a:r>
              <a:rPr lang="zh-CN" altLang="en-US" dirty="0"/>
              <a:t>在不同位置上的差异性，建立 </a:t>
            </a:r>
            <a:r>
              <a:rPr lang="en-US" altLang="zh-CN" dirty="0"/>
              <a:t>RSSI </a:t>
            </a:r>
            <a:r>
              <a:rPr lang="zh-CN" altLang="en-US" dirty="0"/>
              <a:t>到空间位置的唯一映射关系，通过匹配算法进行定位。建立指纹库时需</a:t>
            </a:r>
            <a:endParaRPr lang="en-US" altLang="zh-CN" dirty="0"/>
          </a:p>
          <a:p>
            <a:pPr eaLnBrk="1" hangingPunct="1"/>
            <a:r>
              <a:rPr lang="zh-CN" altLang="en-US" dirty="0"/>
              <a:t>要采集大量 </a:t>
            </a:r>
            <a:r>
              <a:rPr lang="en-US" altLang="zh-CN" dirty="0"/>
              <a:t>RSSI </a:t>
            </a:r>
            <a:r>
              <a:rPr lang="zh-CN" altLang="en-US" dirty="0"/>
              <a:t>数据且后期需要对指纹库不断更新，工作量巨大。同时，指纹库与环境结合非常紧密，导致采集工作获取的信息很难迁移到类似的环境，</a:t>
            </a:r>
          </a:p>
          <a:p>
            <a:pPr eaLnBrk="1" hangingPunct="1"/>
            <a:r>
              <a:rPr lang="zh-CN" altLang="en-US" dirty="0"/>
              <a:t>造成大量重复作业</a:t>
            </a:r>
          </a:p>
        </p:txBody>
      </p:sp>
    </p:spTree>
    <p:extLst>
      <p:ext uri="{BB962C8B-B14F-4D97-AF65-F5344CB8AC3E}">
        <p14:creationId xmlns:p14="http://schemas.microsoft.com/office/powerpoint/2010/main" val="741804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260D3978-69A7-40FA-82D9-35463239C1B0}"/>
              </a:ext>
            </a:extLst>
          </p:cNvPr>
          <p:cNvSpPr>
            <a:spLocks noGrp="1" noRot="1" noChangeAspect="1" noChangeArrowheads="1" noTextEdit="1"/>
          </p:cNvSpPr>
          <p:nvPr>
            <p:ph type="sldImg" idx="4294967295"/>
          </p:nvPr>
        </p:nvSpPr>
        <p:spPr>
          <a:ln>
            <a:miter lim="800000"/>
          </a:ln>
        </p:spPr>
      </p:sp>
      <p:sp>
        <p:nvSpPr>
          <p:cNvPr id="19459" name="文本占位符 2">
            <a:extLst>
              <a:ext uri="{FF2B5EF4-FFF2-40B4-BE49-F238E27FC236}">
                <a16:creationId xmlns:a16="http://schemas.microsoft.com/office/drawing/2014/main" id="{2DEE3B76-CEEA-4745-8655-F4BE9D9F3276}"/>
              </a:ext>
            </a:extLst>
          </p:cNvPr>
          <p:cNvSpPr>
            <a:spLocks noGrp="1" noChangeArrowheads="1"/>
          </p:cNvSpPr>
          <p:nvPr>
            <p:ph type="body" idx="4294967295"/>
          </p:nvPr>
        </p:nvSpPr>
        <p:spPr/>
        <p:txBody>
          <a:bodyPr>
            <a:prstTxWarp prst="textNoShape">
              <a:avLst/>
            </a:prstTxWarp>
          </a:bodyPr>
          <a:lstStyle/>
          <a:p>
            <a:pPr eaLnBrk="1" hangingPunct="1"/>
            <a:r>
              <a:rPr lang="zh-CN" altLang="en-US" dirty="0"/>
              <a:t>一类是基于蓝牙</a:t>
            </a:r>
            <a:r>
              <a:rPr lang="en-US" altLang="zh-CN" dirty="0"/>
              <a:t>RSSI</a:t>
            </a:r>
            <a:r>
              <a:rPr lang="zh-CN" altLang="en-US" dirty="0"/>
              <a:t>的测距定位方法。常见的测距定位方法使用对数路径损耗模型，将</a:t>
            </a:r>
            <a:r>
              <a:rPr lang="en-US" altLang="zh-CN" dirty="0"/>
              <a:t>RSSI</a:t>
            </a:r>
            <a:r>
              <a:rPr lang="zh-CN" altLang="en-US" dirty="0"/>
              <a:t>映射为距离。模型的具体公式如右式所示，左图表示不同</a:t>
            </a:r>
            <a:r>
              <a:rPr lang="en-US" altLang="zh-CN" dirty="0"/>
              <a:t>eta</a:t>
            </a:r>
            <a:r>
              <a:rPr lang="zh-CN" altLang="en-US" dirty="0"/>
              <a:t>下</a:t>
            </a:r>
            <a:r>
              <a:rPr lang="en-US" altLang="zh-CN" dirty="0"/>
              <a:t>RSSI</a:t>
            </a:r>
            <a:r>
              <a:rPr lang="zh-CN" altLang="en-US" dirty="0"/>
              <a:t>值与距离的关系。</a:t>
            </a:r>
          </a:p>
        </p:txBody>
      </p:sp>
    </p:spTree>
    <p:extLst>
      <p:ext uri="{BB962C8B-B14F-4D97-AF65-F5344CB8AC3E}">
        <p14:creationId xmlns:p14="http://schemas.microsoft.com/office/powerpoint/2010/main" val="75356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zh-CN" altLang="en-US"/>
              <a:t>单击此处编辑母版副标题样式</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lvl1pPr algn="r">
              <a:defRPr/>
            </a:lvl1p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8022187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42044739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28600"/>
            <a:ext cx="2743200" cy="48768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8026400" cy="48768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759675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zh-CN" altLang="en-US"/>
              <a:t>单击此处编辑母版副标题样式</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9732597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3446092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6"/>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755935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3500"/>
            <a:ext cx="5384800" cy="377190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3500"/>
            <a:ext cx="5384800" cy="377190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0585902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2"/>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4"/>
            <a:ext cx="5389033" cy="639762"/>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页脚占位符 7"/>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040544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页脚占位符 3"/>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444428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95580" y="6356352"/>
            <a:ext cx="3860800" cy="365125"/>
          </a:xfrm>
          <a:prstGeom prst="rect">
            <a:avLst/>
          </a:prstGeom>
        </p:spPr>
        <p:txBody>
          <a:bodyPr/>
          <a:lstStyle/>
          <a:p>
            <a:endParaRPr lang="zh-CN" altLang="en-US" dirty="0"/>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
        <p:nvSpPr>
          <p:cNvPr id="5" name="文本框 4">
            <a:extLst>
              <a:ext uri="{FF2B5EF4-FFF2-40B4-BE49-F238E27FC236}">
                <a16:creationId xmlns:a16="http://schemas.microsoft.com/office/drawing/2014/main" id="{341F99A0-38C5-134C-A71B-97DE8C66B536}"/>
              </a:ext>
            </a:extLst>
          </p:cNvPr>
          <p:cNvSpPr txBox="1"/>
          <p:nvPr userDrawn="1"/>
        </p:nvSpPr>
        <p:spPr>
          <a:xfrm>
            <a:off x="9405258" y="5426110"/>
            <a:ext cx="184731" cy="424732"/>
          </a:xfrm>
          <a:prstGeom prst="rect">
            <a:avLst/>
          </a:prstGeom>
          <a:noFill/>
        </p:spPr>
        <p:txBody>
          <a:bodyPr wrap="none" rtlCol="0">
            <a:spAutoFit/>
          </a:bodyPr>
          <a:lstStyle/>
          <a:p>
            <a:endParaRPr kumimoji="1" lang="zh-CN" altLang="en-US" sz="2160" dirty="0"/>
          </a:p>
        </p:txBody>
      </p:sp>
    </p:spTree>
    <p:extLst>
      <p:ext uri="{BB962C8B-B14F-4D97-AF65-F5344CB8AC3E}">
        <p14:creationId xmlns:p14="http://schemas.microsoft.com/office/powerpoint/2010/main" val="1572386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0"/>
          </a:xfrm>
          <a:prstGeom prst="rect">
            <a:avLst/>
          </a:prstGeom>
        </p:spPr>
        <p:txBody>
          <a:bodyPr anchor="b"/>
          <a:lstStyle>
            <a:lvl1pPr algn="l">
              <a:defRPr sz="2400" b="1"/>
            </a:lvl1pPr>
          </a:lstStyle>
          <a:p>
            <a:r>
              <a:rPr lang="zh-CN" altLang="en-US" dirty="0"/>
              <a:t>单击此处编辑母版标题样式</a:t>
            </a:r>
          </a:p>
        </p:txBody>
      </p:sp>
      <p:sp>
        <p:nvSpPr>
          <p:cNvPr id="3" name="内容占位符 2"/>
          <p:cNvSpPr>
            <a:spLocks noGrp="1"/>
          </p:cNvSpPr>
          <p:nvPr>
            <p:ph idx="1"/>
          </p:nvPr>
        </p:nvSpPr>
        <p:spPr>
          <a:xfrm>
            <a:off x="4766733" y="273050"/>
            <a:ext cx="6815667" cy="5853113"/>
          </a:xfrm>
          <a:prstGeom prst="rect">
            <a:avLst/>
          </a:prstGeo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4" cy="4691063"/>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2771597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5413982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053952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9481292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28600"/>
            <a:ext cx="2743200" cy="48768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8026400" cy="48768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26659197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D896AD-434F-4C5B-A40B-380F21CD0957}"/>
              </a:ext>
            </a:extLst>
          </p:cNvPr>
          <p:cNvSpPr/>
          <p:nvPr/>
        </p:nvSpPr>
        <p:spPr>
          <a:xfrm>
            <a:off x="-25400" y="0"/>
            <a:ext cx="12217400" cy="21336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E788023A-DAA1-44B3-9DC4-4D61155460C1}"/>
              </a:ext>
            </a:extLst>
          </p:cNvPr>
          <p:cNvSpPr/>
          <p:nvPr/>
        </p:nvSpPr>
        <p:spPr>
          <a:xfrm>
            <a:off x="-25400" y="5300663"/>
            <a:ext cx="12217400" cy="1557337"/>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KSO_Shape">
            <a:extLst>
              <a:ext uri="{FF2B5EF4-FFF2-40B4-BE49-F238E27FC236}">
                <a16:creationId xmlns:a16="http://schemas.microsoft.com/office/drawing/2014/main" id="{FA3B05AB-B900-4DCA-AF32-4E8EFDDDE346}"/>
              </a:ext>
            </a:extLst>
          </p:cNvPr>
          <p:cNvSpPr>
            <a:spLocks noChangeArrowheads="1"/>
          </p:cNvSpPr>
          <p:nvPr userDrawn="1"/>
        </p:nvSpPr>
        <p:spPr bwMode="auto">
          <a:xfrm>
            <a:off x="8040688" y="2565400"/>
            <a:ext cx="3313112" cy="2016125"/>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文本占位符 145"/>
          <p:cNvSpPr>
            <a:spLocks noGrp="1"/>
          </p:cNvSpPr>
          <p:nvPr>
            <p:ph type="body" sz="quarter" idx="10"/>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49" name="文本占位符 148"/>
          <p:cNvSpPr>
            <a:spLocks noGrp="1"/>
          </p:cNvSpPr>
          <p:nvPr>
            <p:ph type="body" sz="quarter" idx="1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0" name="文本占位符 148"/>
          <p:cNvSpPr>
            <a:spLocks noGrp="1"/>
          </p:cNvSpPr>
          <p:nvPr>
            <p:ph type="body" sz="quarter" idx="12"/>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1" name="文本占位符 148"/>
          <p:cNvSpPr>
            <a:spLocks noGrp="1"/>
          </p:cNvSpPr>
          <p:nvPr>
            <p:ph type="body" sz="quarter" idx="13"/>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2" name="文本占位符 148"/>
          <p:cNvSpPr>
            <a:spLocks noGrp="1"/>
          </p:cNvSpPr>
          <p:nvPr>
            <p:ph type="body" sz="quarter" idx="14"/>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2730638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F69B94A-D977-4C0E-B10C-83210D81FC4E}"/>
              </a:ext>
            </a:extLst>
          </p:cNvPr>
          <p:cNvSpPr/>
          <p:nvPr/>
        </p:nvSpPr>
        <p:spPr>
          <a:xfrm>
            <a:off x="0" y="0"/>
            <a:ext cx="3359150"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5" name="文本框 3">
            <a:extLst>
              <a:ext uri="{FF2B5EF4-FFF2-40B4-BE49-F238E27FC236}">
                <a16:creationId xmlns:a16="http://schemas.microsoft.com/office/drawing/2014/main" id="{3528B5F6-AA95-4A90-838D-FD11C04BA8EF}"/>
              </a:ext>
            </a:extLst>
          </p:cNvPr>
          <p:cNvSpPr txBox="1">
            <a:spLocks noChangeArrowheads="1"/>
          </p:cNvSpPr>
          <p:nvPr userDrawn="1"/>
        </p:nvSpPr>
        <p:spPr bwMode="auto">
          <a:xfrm>
            <a:off x="623888" y="83661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zh-CN" altLang="en-US" sz="6000">
                <a:solidFill>
                  <a:schemeClr val="bg1"/>
                </a:solidFill>
                <a:latin typeface="微软雅黑" panose="020B0503020204020204" pitchFamily="34" charset="-122"/>
                <a:ea typeface="微软雅黑" panose="020B0503020204020204" pitchFamily="34" charset="-122"/>
              </a:rPr>
              <a:t>目录</a:t>
            </a:r>
          </a:p>
        </p:txBody>
      </p:sp>
      <p:sp>
        <p:nvSpPr>
          <p:cNvPr id="16" name="文本框 54">
            <a:extLst>
              <a:ext uri="{FF2B5EF4-FFF2-40B4-BE49-F238E27FC236}">
                <a16:creationId xmlns:a16="http://schemas.microsoft.com/office/drawing/2014/main" id="{7546008C-601D-46AC-8CEA-2EBD20C38C93}"/>
              </a:ext>
            </a:extLst>
          </p:cNvPr>
          <p:cNvSpPr txBox="1">
            <a:spLocks noChangeArrowheads="1"/>
          </p:cNvSpPr>
          <p:nvPr userDrawn="1"/>
        </p:nvSpPr>
        <p:spPr bwMode="auto">
          <a:xfrm>
            <a:off x="830263" y="185261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en-US" altLang="zh-CN" sz="2400">
                <a:solidFill>
                  <a:schemeClr val="bg1"/>
                </a:solidFill>
              </a:rPr>
              <a:t>contents</a:t>
            </a:r>
            <a:endParaRPr lang="zh-CN" altLang="en-US" sz="2400">
              <a:solidFill>
                <a:schemeClr val="bg1"/>
              </a:solidFill>
            </a:endParaRPr>
          </a:p>
        </p:txBody>
      </p:sp>
      <p:cxnSp>
        <p:nvCxnSpPr>
          <p:cNvPr id="17" name="直接连接符 16">
            <a:extLst>
              <a:ext uri="{FF2B5EF4-FFF2-40B4-BE49-F238E27FC236}">
                <a16:creationId xmlns:a16="http://schemas.microsoft.com/office/drawing/2014/main" id="{4BE6F31D-B671-49C3-8955-BFB9D1C08161}"/>
              </a:ext>
            </a:extLst>
          </p:cNvPr>
          <p:cNvCxnSpPr/>
          <p:nvPr/>
        </p:nvCxnSpPr>
        <p:spPr>
          <a:xfrm flipH="1">
            <a:off x="6672263" y="1935163"/>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0CE9C89-0DFC-46C6-9076-6B12C01A9694}"/>
              </a:ext>
            </a:extLst>
          </p:cNvPr>
          <p:cNvCxnSpPr/>
          <p:nvPr/>
        </p:nvCxnSpPr>
        <p:spPr>
          <a:xfrm flipH="1">
            <a:off x="6672263" y="273050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F8FD136-A2AC-4B63-9B00-43492DD0BE62}"/>
              </a:ext>
            </a:extLst>
          </p:cNvPr>
          <p:cNvCxnSpPr/>
          <p:nvPr/>
        </p:nvCxnSpPr>
        <p:spPr>
          <a:xfrm flipH="1">
            <a:off x="6672263" y="348615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B636801-409F-40B2-8436-31AC13B1035A}"/>
              </a:ext>
            </a:extLst>
          </p:cNvPr>
          <p:cNvCxnSpPr/>
          <p:nvPr/>
        </p:nvCxnSpPr>
        <p:spPr>
          <a:xfrm flipH="1">
            <a:off x="6672263" y="4249738"/>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4047C1F-7798-4A67-BFB6-198E24439961}"/>
              </a:ext>
            </a:extLst>
          </p:cNvPr>
          <p:cNvCxnSpPr/>
          <p:nvPr/>
        </p:nvCxnSpPr>
        <p:spPr>
          <a:xfrm flipH="1">
            <a:off x="6672263" y="5014913"/>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4B96053-F0A2-46B9-B760-FB1AEF8E21F5}"/>
              </a:ext>
            </a:extLst>
          </p:cNvPr>
          <p:cNvCxnSpPr/>
          <p:nvPr/>
        </p:nvCxnSpPr>
        <p:spPr>
          <a:xfrm flipH="1">
            <a:off x="6672263" y="5805488"/>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432301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BD3DD383-B158-418B-8B43-2686C2637970}"/>
              </a:ext>
            </a:extLst>
          </p:cNvPr>
          <p:cNvSpPr/>
          <p:nvPr/>
        </p:nvSpPr>
        <p:spPr>
          <a:xfrm>
            <a:off x="5180013" y="1916113"/>
            <a:ext cx="1800225" cy="1800225"/>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 name="矩形 5">
            <a:extLst>
              <a:ext uri="{FF2B5EF4-FFF2-40B4-BE49-F238E27FC236}">
                <a16:creationId xmlns:a16="http://schemas.microsoft.com/office/drawing/2014/main" id="{8684ED54-6D58-4BD6-A012-F6C6266155A9}"/>
              </a:ext>
            </a:extLst>
          </p:cNvPr>
          <p:cNvSpPr/>
          <p:nvPr/>
        </p:nvSpPr>
        <p:spPr>
          <a:xfrm>
            <a:off x="-25400" y="0"/>
            <a:ext cx="12217400" cy="1268413"/>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52DD415A-E975-42C0-B667-4C235B4F4E4A}"/>
              </a:ext>
            </a:extLst>
          </p:cNvPr>
          <p:cNvSpPr/>
          <p:nvPr/>
        </p:nvSpPr>
        <p:spPr>
          <a:xfrm>
            <a:off x="-25400" y="5661025"/>
            <a:ext cx="12217400" cy="11953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文本占位符 6"/>
          <p:cNvSpPr>
            <a:spLocks noGrp="1"/>
          </p:cNvSpPr>
          <p:nvPr>
            <p:ph type="body" sz="quarter" idx="10"/>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5" name="文本占位符 6"/>
          <p:cNvSpPr>
            <a:spLocks noGrp="1"/>
          </p:cNvSpPr>
          <p:nvPr>
            <p:ph type="body" sz="quarter" idx="1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6" name="文本占位符 6"/>
          <p:cNvSpPr>
            <a:spLocks noGrp="1"/>
          </p:cNvSpPr>
          <p:nvPr>
            <p:ph type="body" sz="quarter" idx="12"/>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2126317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ED4CA2D-C474-4945-A8EF-87659A88803E}"/>
              </a:ext>
            </a:extLst>
          </p:cNvPr>
          <p:cNvSpPr/>
          <p:nvPr/>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5" name="直接连接符 4">
            <a:extLst>
              <a:ext uri="{FF2B5EF4-FFF2-40B4-BE49-F238E27FC236}">
                <a16:creationId xmlns:a16="http://schemas.microsoft.com/office/drawing/2014/main" id="{D71DDAC0-4B69-462C-8BFE-9BAAEC89FC90}"/>
              </a:ext>
            </a:extLst>
          </p:cNvPr>
          <p:cNvCxnSpPr/>
          <p:nvPr/>
        </p:nvCxnSpPr>
        <p:spPr>
          <a:xfrm flipH="1">
            <a:off x="1101725" y="407988"/>
            <a:ext cx="307975" cy="4841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占位符 6"/>
          <p:cNvSpPr>
            <a:spLocks noGrp="1"/>
          </p:cNvSpPr>
          <p:nvPr>
            <p:ph type="body" sz="quarter" idx="10"/>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2882327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736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410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5AF82AF-C671-4467-BB29-AF46DB56FF72}"/>
              </a:ext>
            </a:extLst>
          </p:cNvPr>
          <p:cNvSpPr/>
          <p:nvPr/>
        </p:nvSpPr>
        <p:spPr>
          <a:xfrm>
            <a:off x="-25400" y="0"/>
            <a:ext cx="12217400" cy="21336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0D3EFB88-2CD7-4459-A6BA-0004C5EA29E4}"/>
              </a:ext>
            </a:extLst>
          </p:cNvPr>
          <p:cNvSpPr/>
          <p:nvPr/>
        </p:nvSpPr>
        <p:spPr>
          <a:xfrm>
            <a:off x="-25400" y="5300663"/>
            <a:ext cx="12217400" cy="1557337"/>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KSO_Shape">
            <a:extLst>
              <a:ext uri="{FF2B5EF4-FFF2-40B4-BE49-F238E27FC236}">
                <a16:creationId xmlns:a16="http://schemas.microsoft.com/office/drawing/2014/main" id="{B81020C7-D870-4242-B7E7-12F38AB21F0C}"/>
              </a:ext>
            </a:extLst>
          </p:cNvPr>
          <p:cNvSpPr>
            <a:spLocks noChangeArrowheads="1"/>
          </p:cNvSpPr>
          <p:nvPr userDrawn="1"/>
        </p:nvSpPr>
        <p:spPr bwMode="auto">
          <a:xfrm>
            <a:off x="8040688" y="2565400"/>
            <a:ext cx="3313112" cy="2016125"/>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文本占位符 145"/>
          <p:cNvSpPr>
            <a:spLocks noGrp="1"/>
          </p:cNvSpPr>
          <p:nvPr>
            <p:ph type="body" sz="quarter" idx="10"/>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49" name="文本占位符 148"/>
          <p:cNvSpPr>
            <a:spLocks noGrp="1"/>
          </p:cNvSpPr>
          <p:nvPr>
            <p:ph type="body" sz="quarter" idx="1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0" name="文本占位符 148"/>
          <p:cNvSpPr>
            <a:spLocks noGrp="1"/>
          </p:cNvSpPr>
          <p:nvPr>
            <p:ph type="body" sz="quarter" idx="12"/>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1" name="文本占位符 148"/>
          <p:cNvSpPr>
            <a:spLocks noGrp="1"/>
          </p:cNvSpPr>
          <p:nvPr>
            <p:ph type="body" sz="quarter" idx="13"/>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2" name="文本占位符 148"/>
          <p:cNvSpPr>
            <a:spLocks noGrp="1"/>
          </p:cNvSpPr>
          <p:nvPr>
            <p:ph type="body" sz="quarter" idx="14"/>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169774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6"/>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zh-CN" altLang="en-US"/>
              <a:t>单击此处编辑母版文本样式</a:t>
            </a:r>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6368109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802BB80-E58A-451E-B7EC-1FC089F2079D}"/>
              </a:ext>
            </a:extLst>
          </p:cNvPr>
          <p:cNvSpPr/>
          <p:nvPr/>
        </p:nvSpPr>
        <p:spPr>
          <a:xfrm>
            <a:off x="0" y="0"/>
            <a:ext cx="3359150"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5" name="文本框 3">
            <a:extLst>
              <a:ext uri="{FF2B5EF4-FFF2-40B4-BE49-F238E27FC236}">
                <a16:creationId xmlns:a16="http://schemas.microsoft.com/office/drawing/2014/main" id="{308849E0-0E95-4B98-A890-6D79FBD231C0}"/>
              </a:ext>
            </a:extLst>
          </p:cNvPr>
          <p:cNvSpPr txBox="1">
            <a:spLocks noChangeArrowheads="1"/>
          </p:cNvSpPr>
          <p:nvPr userDrawn="1"/>
        </p:nvSpPr>
        <p:spPr bwMode="auto">
          <a:xfrm>
            <a:off x="623888" y="83661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zh-CN" altLang="en-US" sz="6000">
                <a:solidFill>
                  <a:schemeClr val="bg1"/>
                </a:solidFill>
                <a:latin typeface="微软雅黑" panose="020B0503020204020204" pitchFamily="34" charset="-122"/>
                <a:ea typeface="微软雅黑" panose="020B0503020204020204" pitchFamily="34" charset="-122"/>
              </a:rPr>
              <a:t>目录</a:t>
            </a:r>
          </a:p>
        </p:txBody>
      </p:sp>
      <p:sp>
        <p:nvSpPr>
          <p:cNvPr id="16" name="文本框 54">
            <a:extLst>
              <a:ext uri="{FF2B5EF4-FFF2-40B4-BE49-F238E27FC236}">
                <a16:creationId xmlns:a16="http://schemas.microsoft.com/office/drawing/2014/main" id="{EE4ED336-FF2D-4873-BEA0-9E361D9DF321}"/>
              </a:ext>
            </a:extLst>
          </p:cNvPr>
          <p:cNvSpPr txBox="1">
            <a:spLocks noChangeArrowheads="1"/>
          </p:cNvSpPr>
          <p:nvPr userDrawn="1"/>
        </p:nvSpPr>
        <p:spPr bwMode="auto">
          <a:xfrm>
            <a:off x="830263" y="185261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en-US" altLang="zh-CN" sz="2400">
                <a:solidFill>
                  <a:schemeClr val="bg1"/>
                </a:solidFill>
              </a:rPr>
              <a:t>contents</a:t>
            </a:r>
            <a:endParaRPr lang="zh-CN" altLang="en-US" sz="2400">
              <a:solidFill>
                <a:schemeClr val="bg1"/>
              </a:solidFill>
            </a:endParaRPr>
          </a:p>
        </p:txBody>
      </p:sp>
      <p:cxnSp>
        <p:nvCxnSpPr>
          <p:cNvPr id="17" name="直接连接符 16">
            <a:extLst>
              <a:ext uri="{FF2B5EF4-FFF2-40B4-BE49-F238E27FC236}">
                <a16:creationId xmlns:a16="http://schemas.microsoft.com/office/drawing/2014/main" id="{6A6202BE-72C9-4D8E-8B39-5659E9C94F25}"/>
              </a:ext>
            </a:extLst>
          </p:cNvPr>
          <p:cNvCxnSpPr/>
          <p:nvPr/>
        </p:nvCxnSpPr>
        <p:spPr>
          <a:xfrm flipH="1">
            <a:off x="6672263" y="1935163"/>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20B2C62-562F-40F2-8927-8686DA07CA9E}"/>
              </a:ext>
            </a:extLst>
          </p:cNvPr>
          <p:cNvCxnSpPr/>
          <p:nvPr/>
        </p:nvCxnSpPr>
        <p:spPr>
          <a:xfrm flipH="1">
            <a:off x="6672263" y="273050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54A4795-BFE6-4B38-BC0E-E002E5ED97E9}"/>
              </a:ext>
            </a:extLst>
          </p:cNvPr>
          <p:cNvCxnSpPr/>
          <p:nvPr/>
        </p:nvCxnSpPr>
        <p:spPr>
          <a:xfrm flipH="1">
            <a:off x="6672263" y="348615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C1E3E0B-2CBD-4580-8A29-79CD2E5207E7}"/>
              </a:ext>
            </a:extLst>
          </p:cNvPr>
          <p:cNvCxnSpPr/>
          <p:nvPr/>
        </p:nvCxnSpPr>
        <p:spPr>
          <a:xfrm flipH="1">
            <a:off x="6672263" y="4249738"/>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56D0AE2-E3B5-4A28-A7E4-2827D6BF4CA8}"/>
              </a:ext>
            </a:extLst>
          </p:cNvPr>
          <p:cNvCxnSpPr/>
          <p:nvPr/>
        </p:nvCxnSpPr>
        <p:spPr>
          <a:xfrm flipH="1">
            <a:off x="6672263" y="5014913"/>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A3A4FF9-4E37-4639-8692-1F9DA9329E85}"/>
              </a:ext>
            </a:extLst>
          </p:cNvPr>
          <p:cNvCxnSpPr/>
          <p:nvPr/>
        </p:nvCxnSpPr>
        <p:spPr>
          <a:xfrm flipH="1">
            <a:off x="6672263" y="5805488"/>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3015440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AE4F0957-F0F2-425D-B703-F00F22020B2B}"/>
              </a:ext>
            </a:extLst>
          </p:cNvPr>
          <p:cNvSpPr/>
          <p:nvPr/>
        </p:nvSpPr>
        <p:spPr>
          <a:xfrm>
            <a:off x="5180013" y="1916113"/>
            <a:ext cx="1800225" cy="1800225"/>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 name="矩形 5">
            <a:extLst>
              <a:ext uri="{FF2B5EF4-FFF2-40B4-BE49-F238E27FC236}">
                <a16:creationId xmlns:a16="http://schemas.microsoft.com/office/drawing/2014/main" id="{0AB80FCE-0BBF-43E1-96C1-DFE8F50BD71C}"/>
              </a:ext>
            </a:extLst>
          </p:cNvPr>
          <p:cNvSpPr/>
          <p:nvPr/>
        </p:nvSpPr>
        <p:spPr>
          <a:xfrm>
            <a:off x="-25400" y="0"/>
            <a:ext cx="12217400" cy="1268413"/>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D6FBAB44-DA6E-4900-9B2E-1AE29C233F63}"/>
              </a:ext>
            </a:extLst>
          </p:cNvPr>
          <p:cNvSpPr/>
          <p:nvPr/>
        </p:nvSpPr>
        <p:spPr>
          <a:xfrm>
            <a:off x="-25400" y="5661025"/>
            <a:ext cx="12217400" cy="11953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文本占位符 6"/>
          <p:cNvSpPr>
            <a:spLocks noGrp="1"/>
          </p:cNvSpPr>
          <p:nvPr>
            <p:ph type="body" sz="quarter" idx="10"/>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5" name="文本占位符 6"/>
          <p:cNvSpPr>
            <a:spLocks noGrp="1"/>
          </p:cNvSpPr>
          <p:nvPr>
            <p:ph type="body" sz="quarter" idx="1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6" name="文本占位符 6"/>
          <p:cNvSpPr>
            <a:spLocks noGrp="1"/>
          </p:cNvSpPr>
          <p:nvPr>
            <p:ph type="body" sz="quarter" idx="12"/>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4231090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3D499B3-9C6B-4DF5-8B87-9ECDDBE47740}"/>
              </a:ext>
            </a:extLst>
          </p:cNvPr>
          <p:cNvSpPr/>
          <p:nvPr/>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5" name="直接连接符 4">
            <a:extLst>
              <a:ext uri="{FF2B5EF4-FFF2-40B4-BE49-F238E27FC236}">
                <a16:creationId xmlns:a16="http://schemas.microsoft.com/office/drawing/2014/main" id="{42B27553-1E57-45C9-962B-4BE29D24A938}"/>
              </a:ext>
            </a:extLst>
          </p:cNvPr>
          <p:cNvCxnSpPr/>
          <p:nvPr/>
        </p:nvCxnSpPr>
        <p:spPr>
          <a:xfrm flipH="1">
            <a:off x="1101725" y="407988"/>
            <a:ext cx="307975" cy="4841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占位符 6"/>
          <p:cNvSpPr>
            <a:spLocks noGrp="1"/>
          </p:cNvSpPr>
          <p:nvPr>
            <p:ph type="body" sz="quarter" idx="10"/>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3861306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811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112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95580" y="6356352"/>
            <a:ext cx="3860800" cy="365125"/>
          </a:xfrm>
          <a:prstGeom prst="rect">
            <a:avLst/>
          </a:prstGeom>
        </p:spPr>
        <p:txBody>
          <a:bodyPr/>
          <a:lstStyle/>
          <a:p>
            <a:endParaRPr lang="zh-CN" altLang="en-US" dirty="0"/>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
        <p:nvSpPr>
          <p:cNvPr id="5" name="文本框 4">
            <a:extLst>
              <a:ext uri="{FF2B5EF4-FFF2-40B4-BE49-F238E27FC236}">
                <a16:creationId xmlns:a16="http://schemas.microsoft.com/office/drawing/2014/main" id="{341F99A0-38C5-134C-A71B-97DE8C66B536}"/>
              </a:ext>
            </a:extLst>
          </p:cNvPr>
          <p:cNvSpPr txBox="1"/>
          <p:nvPr userDrawn="1"/>
        </p:nvSpPr>
        <p:spPr>
          <a:xfrm>
            <a:off x="9405258" y="5426110"/>
            <a:ext cx="184731" cy="424732"/>
          </a:xfrm>
          <a:prstGeom prst="rect">
            <a:avLst/>
          </a:prstGeom>
          <a:noFill/>
        </p:spPr>
        <p:txBody>
          <a:bodyPr wrap="none" rtlCol="0">
            <a:spAutoFit/>
          </a:bodyPr>
          <a:lstStyle/>
          <a:p>
            <a:endParaRPr kumimoji="1" lang="zh-CN" altLang="en-US" sz="2160" dirty="0"/>
          </a:p>
        </p:txBody>
      </p:sp>
    </p:spTree>
    <p:extLst>
      <p:ext uri="{BB962C8B-B14F-4D97-AF65-F5344CB8AC3E}">
        <p14:creationId xmlns:p14="http://schemas.microsoft.com/office/powerpoint/2010/main" val="4556077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5AF82AF-C671-4467-BB29-AF46DB56FF72}"/>
              </a:ext>
            </a:extLst>
          </p:cNvPr>
          <p:cNvSpPr/>
          <p:nvPr/>
        </p:nvSpPr>
        <p:spPr>
          <a:xfrm>
            <a:off x="-25400" y="0"/>
            <a:ext cx="12217400" cy="21336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0D3EFB88-2CD7-4459-A6BA-0004C5EA29E4}"/>
              </a:ext>
            </a:extLst>
          </p:cNvPr>
          <p:cNvSpPr/>
          <p:nvPr/>
        </p:nvSpPr>
        <p:spPr>
          <a:xfrm>
            <a:off x="-25400" y="5300663"/>
            <a:ext cx="12217400" cy="1557337"/>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KSO_Shape">
            <a:extLst>
              <a:ext uri="{FF2B5EF4-FFF2-40B4-BE49-F238E27FC236}">
                <a16:creationId xmlns:a16="http://schemas.microsoft.com/office/drawing/2014/main" id="{B81020C7-D870-4242-B7E7-12F38AB21F0C}"/>
              </a:ext>
            </a:extLst>
          </p:cNvPr>
          <p:cNvSpPr>
            <a:spLocks noChangeArrowheads="1"/>
          </p:cNvSpPr>
          <p:nvPr userDrawn="1"/>
        </p:nvSpPr>
        <p:spPr bwMode="auto">
          <a:xfrm>
            <a:off x="8040688" y="2565400"/>
            <a:ext cx="3313112" cy="2016125"/>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文本占位符 145"/>
          <p:cNvSpPr>
            <a:spLocks noGrp="1"/>
          </p:cNvSpPr>
          <p:nvPr>
            <p:ph type="body" sz="quarter" idx="10"/>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49" name="文本占位符 148"/>
          <p:cNvSpPr>
            <a:spLocks noGrp="1"/>
          </p:cNvSpPr>
          <p:nvPr>
            <p:ph type="body" sz="quarter" idx="11"/>
          </p:nvPr>
        </p:nvSpPr>
        <p:spPr>
          <a:xfrm>
            <a:off x="839415" y="3958958"/>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0" name="文本占位符 148"/>
          <p:cNvSpPr>
            <a:spLocks noGrp="1"/>
          </p:cNvSpPr>
          <p:nvPr>
            <p:ph type="body" sz="quarter" idx="12"/>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1" name="文本占位符 148"/>
          <p:cNvSpPr>
            <a:spLocks noGrp="1"/>
          </p:cNvSpPr>
          <p:nvPr>
            <p:ph type="body" sz="quarter" idx="13"/>
          </p:nvPr>
        </p:nvSpPr>
        <p:spPr>
          <a:xfrm>
            <a:off x="6717772" y="5950099"/>
            <a:ext cx="2618588"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152" name="文本占位符 148"/>
          <p:cNvSpPr>
            <a:spLocks noGrp="1"/>
          </p:cNvSpPr>
          <p:nvPr>
            <p:ph type="body" sz="quarter" idx="14"/>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1251043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802BB80-E58A-451E-B7EC-1FC089F2079D}"/>
              </a:ext>
            </a:extLst>
          </p:cNvPr>
          <p:cNvSpPr/>
          <p:nvPr/>
        </p:nvSpPr>
        <p:spPr>
          <a:xfrm>
            <a:off x="0" y="0"/>
            <a:ext cx="3359150"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5" name="文本框 3">
            <a:extLst>
              <a:ext uri="{FF2B5EF4-FFF2-40B4-BE49-F238E27FC236}">
                <a16:creationId xmlns:a16="http://schemas.microsoft.com/office/drawing/2014/main" id="{308849E0-0E95-4B98-A890-6D79FBD231C0}"/>
              </a:ext>
            </a:extLst>
          </p:cNvPr>
          <p:cNvSpPr txBox="1">
            <a:spLocks noChangeArrowheads="1"/>
          </p:cNvSpPr>
          <p:nvPr userDrawn="1"/>
        </p:nvSpPr>
        <p:spPr bwMode="auto">
          <a:xfrm>
            <a:off x="623888" y="83661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zh-CN" altLang="en-US" sz="6000">
                <a:solidFill>
                  <a:schemeClr val="bg1"/>
                </a:solidFill>
                <a:latin typeface="微软雅黑" panose="020B0503020204020204" pitchFamily="34" charset="-122"/>
                <a:ea typeface="微软雅黑" panose="020B0503020204020204" pitchFamily="34" charset="-122"/>
              </a:rPr>
              <a:t>目录</a:t>
            </a:r>
          </a:p>
        </p:txBody>
      </p:sp>
      <p:sp>
        <p:nvSpPr>
          <p:cNvPr id="16" name="文本框 54">
            <a:extLst>
              <a:ext uri="{FF2B5EF4-FFF2-40B4-BE49-F238E27FC236}">
                <a16:creationId xmlns:a16="http://schemas.microsoft.com/office/drawing/2014/main" id="{EE4ED336-FF2D-4873-BEA0-9E361D9DF321}"/>
              </a:ext>
            </a:extLst>
          </p:cNvPr>
          <p:cNvSpPr txBox="1">
            <a:spLocks noChangeArrowheads="1"/>
          </p:cNvSpPr>
          <p:nvPr userDrawn="1"/>
        </p:nvSpPr>
        <p:spPr bwMode="auto">
          <a:xfrm>
            <a:off x="830263" y="185261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eaLnBrk="1" hangingPunct="1">
              <a:defRPr/>
            </a:pPr>
            <a:r>
              <a:rPr lang="en-US" altLang="zh-CN" sz="2400">
                <a:solidFill>
                  <a:schemeClr val="bg1"/>
                </a:solidFill>
              </a:rPr>
              <a:t>contents</a:t>
            </a:r>
            <a:endParaRPr lang="zh-CN" altLang="en-US" sz="2400">
              <a:solidFill>
                <a:schemeClr val="bg1"/>
              </a:solidFill>
            </a:endParaRPr>
          </a:p>
        </p:txBody>
      </p:sp>
      <p:cxnSp>
        <p:nvCxnSpPr>
          <p:cNvPr id="17" name="直接连接符 16">
            <a:extLst>
              <a:ext uri="{FF2B5EF4-FFF2-40B4-BE49-F238E27FC236}">
                <a16:creationId xmlns:a16="http://schemas.microsoft.com/office/drawing/2014/main" id="{6A6202BE-72C9-4D8E-8B39-5659E9C94F25}"/>
              </a:ext>
            </a:extLst>
          </p:cNvPr>
          <p:cNvCxnSpPr/>
          <p:nvPr/>
        </p:nvCxnSpPr>
        <p:spPr>
          <a:xfrm flipH="1">
            <a:off x="6672263" y="1935163"/>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20B2C62-562F-40F2-8927-8686DA07CA9E}"/>
              </a:ext>
            </a:extLst>
          </p:cNvPr>
          <p:cNvCxnSpPr/>
          <p:nvPr/>
        </p:nvCxnSpPr>
        <p:spPr>
          <a:xfrm flipH="1">
            <a:off x="6672263" y="273050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54A4795-BFE6-4B38-BC0E-E002E5ED97E9}"/>
              </a:ext>
            </a:extLst>
          </p:cNvPr>
          <p:cNvCxnSpPr/>
          <p:nvPr/>
        </p:nvCxnSpPr>
        <p:spPr>
          <a:xfrm flipH="1">
            <a:off x="6672263" y="3486150"/>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C1E3E0B-2CBD-4580-8A29-79CD2E5207E7}"/>
              </a:ext>
            </a:extLst>
          </p:cNvPr>
          <p:cNvCxnSpPr/>
          <p:nvPr/>
        </p:nvCxnSpPr>
        <p:spPr>
          <a:xfrm flipH="1">
            <a:off x="6672263" y="4249738"/>
            <a:ext cx="431800" cy="433387"/>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56D0AE2-E3B5-4A28-A7E4-2827D6BF4CA8}"/>
              </a:ext>
            </a:extLst>
          </p:cNvPr>
          <p:cNvCxnSpPr/>
          <p:nvPr/>
        </p:nvCxnSpPr>
        <p:spPr>
          <a:xfrm flipH="1">
            <a:off x="6672263" y="5014913"/>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A3A4FF9-4E37-4639-8692-1F9DA9329E85}"/>
              </a:ext>
            </a:extLst>
          </p:cNvPr>
          <p:cNvCxnSpPr/>
          <p:nvPr/>
        </p:nvCxnSpPr>
        <p:spPr>
          <a:xfrm flipH="1">
            <a:off x="6672263" y="5805488"/>
            <a:ext cx="431800" cy="431800"/>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2639124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AE4F0957-F0F2-425D-B703-F00F22020B2B}"/>
              </a:ext>
            </a:extLst>
          </p:cNvPr>
          <p:cNvSpPr/>
          <p:nvPr/>
        </p:nvSpPr>
        <p:spPr>
          <a:xfrm>
            <a:off x="5180013" y="1916113"/>
            <a:ext cx="1800225" cy="1800225"/>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 name="矩形 5">
            <a:extLst>
              <a:ext uri="{FF2B5EF4-FFF2-40B4-BE49-F238E27FC236}">
                <a16:creationId xmlns:a16="http://schemas.microsoft.com/office/drawing/2014/main" id="{0AB80FCE-0BBF-43E1-96C1-DFE8F50BD71C}"/>
              </a:ext>
            </a:extLst>
          </p:cNvPr>
          <p:cNvSpPr/>
          <p:nvPr/>
        </p:nvSpPr>
        <p:spPr>
          <a:xfrm>
            <a:off x="-25400" y="0"/>
            <a:ext cx="12217400" cy="1268413"/>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矩形 7">
            <a:extLst>
              <a:ext uri="{FF2B5EF4-FFF2-40B4-BE49-F238E27FC236}">
                <a16:creationId xmlns:a16="http://schemas.microsoft.com/office/drawing/2014/main" id="{D6FBAB44-DA6E-4900-9B2E-1AE29C233F63}"/>
              </a:ext>
            </a:extLst>
          </p:cNvPr>
          <p:cNvSpPr/>
          <p:nvPr/>
        </p:nvSpPr>
        <p:spPr>
          <a:xfrm>
            <a:off x="-25400" y="5661025"/>
            <a:ext cx="12217400" cy="11953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文本占位符 6"/>
          <p:cNvSpPr>
            <a:spLocks noGrp="1"/>
          </p:cNvSpPr>
          <p:nvPr>
            <p:ph type="body" sz="quarter" idx="10"/>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5" name="文本占位符 6"/>
          <p:cNvSpPr>
            <a:spLocks noGrp="1"/>
          </p:cNvSpPr>
          <p:nvPr>
            <p:ph type="body" sz="quarter" idx="1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56" name="文本占位符 6"/>
          <p:cNvSpPr>
            <a:spLocks noGrp="1"/>
          </p:cNvSpPr>
          <p:nvPr>
            <p:ph type="body" sz="quarter" idx="12"/>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22044286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3D499B3-9C6B-4DF5-8B87-9ECDDBE47740}"/>
              </a:ext>
            </a:extLst>
          </p:cNvPr>
          <p:cNvSpPr/>
          <p:nvPr/>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5" name="直接连接符 4">
            <a:extLst>
              <a:ext uri="{FF2B5EF4-FFF2-40B4-BE49-F238E27FC236}">
                <a16:creationId xmlns:a16="http://schemas.microsoft.com/office/drawing/2014/main" id="{42B27553-1E57-45C9-962B-4BE29D24A938}"/>
              </a:ext>
            </a:extLst>
          </p:cNvPr>
          <p:cNvCxnSpPr/>
          <p:nvPr/>
        </p:nvCxnSpPr>
        <p:spPr>
          <a:xfrm flipH="1">
            <a:off x="1101725" y="407988"/>
            <a:ext cx="307975" cy="4841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占位符 6"/>
          <p:cNvSpPr>
            <a:spLocks noGrp="1"/>
          </p:cNvSpPr>
          <p:nvPr>
            <p:ph type="body" sz="quarter" idx="10"/>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a:t>单击此处编辑母版文本样式</a:t>
            </a:r>
          </a:p>
        </p:txBody>
      </p:sp>
    </p:spTree>
    <p:extLst>
      <p:ext uri="{BB962C8B-B14F-4D97-AF65-F5344CB8AC3E}">
        <p14:creationId xmlns:p14="http://schemas.microsoft.com/office/powerpoint/2010/main" val="328866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333500"/>
            <a:ext cx="5384800" cy="377190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33500"/>
            <a:ext cx="5384800" cy="3771900"/>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34752273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325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129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2"/>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4"/>
            <a:ext cx="5389033" cy="639762"/>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页脚占位符 7"/>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4539566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页脚占位符 3"/>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686821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5694050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0"/>
          </a:xfrm>
          <a:prstGeom prst="rect">
            <a:avLst/>
          </a:prstGeom>
        </p:spPr>
        <p:txBody>
          <a:bodyPr anchor="b"/>
          <a:lstStyle>
            <a:lvl1pPr algn="l">
              <a:defRPr sz="24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a:prstGeom prst="rect">
            <a:avLst/>
          </a:prstGeo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4" cy="4691063"/>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809225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4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zh-CN" altLang="en-US"/>
              <a:t>单击此处编辑母版文本样式</a:t>
            </a:r>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4BB7B66E-7FFA-4300-8439-347A5E0E252A}" type="slidenum">
              <a:rPr lang="zh-CN" altLang="en-US" smtClean="0"/>
              <a:t>‹#›</a:t>
            </a:fld>
            <a:endParaRPr lang="zh-CN" altLang="en-US"/>
          </a:p>
        </p:txBody>
      </p:sp>
    </p:spTree>
    <p:extLst>
      <p:ext uri="{BB962C8B-B14F-4D97-AF65-F5344CB8AC3E}">
        <p14:creationId xmlns:p14="http://schemas.microsoft.com/office/powerpoint/2010/main" val="11501127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C:\Users\PC\Desktop\3.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1"/>
            <a:ext cx="12192000" cy="68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81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sldNum="0" hdr="0" ftr="0" dt="0"/>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anose="020B0604020202090204"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anose="020B0604020202090204"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anose="020B0604020202090204"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PC\Desktop\3.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909"/>
            <a:ext cx="12192000" cy="685419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2543605" y="613187"/>
            <a:ext cx="9648395" cy="25594"/>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lvl="0" algn="ctr"/>
            <a:endParaRPr lang="zh-CN" altLang="en-US" sz="2160"/>
          </a:p>
        </p:txBody>
      </p:sp>
      <p:sp>
        <p:nvSpPr>
          <p:cNvPr id="10" name="矩形 9"/>
          <p:cNvSpPr/>
          <p:nvPr userDrawn="1"/>
        </p:nvSpPr>
        <p:spPr>
          <a:xfrm>
            <a:off x="0" y="6453336"/>
            <a:ext cx="12192000" cy="404664"/>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lvl="0" algn="ctr"/>
            <a:endParaRPr lang="zh-CN" altLang="en-US" sz="2160"/>
          </a:p>
        </p:txBody>
      </p:sp>
      <p:sp>
        <p:nvSpPr>
          <p:cNvPr id="11" name="TextBox 10"/>
          <p:cNvSpPr txBox="1"/>
          <p:nvPr userDrawn="1"/>
        </p:nvSpPr>
        <p:spPr>
          <a:xfrm>
            <a:off x="-15726" y="6483096"/>
            <a:ext cx="3711460" cy="313932"/>
          </a:xfrm>
          <a:prstGeom prst="rect">
            <a:avLst/>
          </a:prstGeom>
          <a:noFill/>
        </p:spPr>
        <p:txBody>
          <a:bodyPr wrap="square" rtlCol="0">
            <a:spAutoFit/>
          </a:bodyPr>
          <a:lstStyle/>
          <a:p>
            <a:pPr algn="ctr"/>
            <a:r>
              <a:rPr lang="zh-CN" altLang="en-US" sz="1440" b="1" dirty="0">
                <a:solidFill>
                  <a:schemeClr val="bg1"/>
                </a:solidFill>
                <a:latin typeface="微软雅黑" panose="020B0503020204020204" pitchFamily="34" charset="-122"/>
                <a:ea typeface="微软雅黑" panose="020B0503020204020204" pitchFamily="34" charset="-122"/>
                <a:sym typeface="+mn-ea"/>
              </a:rPr>
              <a:t>行人手持终端步行的位置估计</a:t>
            </a:r>
          </a:p>
        </p:txBody>
      </p:sp>
      <p:sp>
        <p:nvSpPr>
          <p:cNvPr id="12" name="矩形 11"/>
          <p:cNvSpPr/>
          <p:nvPr userDrawn="1"/>
        </p:nvSpPr>
        <p:spPr>
          <a:xfrm>
            <a:off x="1" y="613187"/>
            <a:ext cx="979559" cy="25594"/>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lvl="0" algn="ctr"/>
            <a:endParaRPr lang="zh-CN" altLang="en-US" sz="2160"/>
          </a:p>
        </p:txBody>
      </p:sp>
      <p:pic>
        <p:nvPicPr>
          <p:cNvPr id="5" name="Picture 5" descr="http://pic17.nipic.com/20111031/5884230_115258344192_2.jpg"/>
          <p:cNvPicPr>
            <a:picLocks noChangeAspect="1" noChangeArrowheads="1"/>
          </p:cNvPicPr>
          <p:nvPr userDrawn="1"/>
        </p:nvPicPr>
        <p:blipFill>
          <a:blip r:embed="rId14" cstate="print"/>
          <a:srcRect/>
          <a:stretch>
            <a:fillRect/>
          </a:stretch>
        </p:blipFill>
        <p:spPr bwMode="auto">
          <a:xfrm>
            <a:off x="368316" y="322176"/>
            <a:ext cx="3524275" cy="607112"/>
          </a:xfrm>
          <a:prstGeom prst="rect">
            <a:avLst/>
          </a:prstGeom>
          <a:noFill/>
        </p:spPr>
      </p:pic>
    </p:spTree>
    <p:extLst>
      <p:ext uri="{BB962C8B-B14F-4D97-AF65-F5344CB8AC3E}">
        <p14:creationId xmlns:p14="http://schemas.microsoft.com/office/powerpoint/2010/main" val="855262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sldNum="0" hdr="0" ftr="0" dt="0"/>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anose="020B0604020202090204"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anose="020B0604020202090204"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anose="020B0604020202090204"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5916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9"/>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76404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8"/>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5919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华文细黑" panose="02010600040101010101" pitchFamily="2"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image" Target="../media/image19.svg"/><Relationship Id="rId2" Type="http://schemas.openxmlformats.org/officeDocument/2006/relationships/slideLayout" Target="../slideLayouts/slideLayout39.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4.wmf"/><Relationship Id="rId4" Type="http://schemas.openxmlformats.org/officeDocument/2006/relationships/oleObject" Target="../embeddings/oleObject3.bin"/><Relationship Id="rId9" Type="http://schemas.openxmlformats.org/officeDocument/2006/relationships/image" Target="../media/image17.wmf"/></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1.xml"/><Relationship Id="rId7" Type="http://schemas.openxmlformats.org/officeDocument/2006/relationships/image" Target="../media/image20.wmf"/><Relationship Id="rId2" Type="http://schemas.openxmlformats.org/officeDocument/2006/relationships/slideLayout" Target="../slideLayouts/slideLayout39.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4.wmf"/><Relationship Id="rId4" Type="http://schemas.openxmlformats.org/officeDocument/2006/relationships/oleObject" Target="../embeddings/oleObject5.bin"/><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3.emf"/><Relationship Id="rId2" Type="http://schemas.openxmlformats.org/officeDocument/2006/relationships/slideLayout" Target="../slideLayouts/slideLayout39.xml"/><Relationship Id="rId1" Type="http://schemas.openxmlformats.org/officeDocument/2006/relationships/vmlDrawing" Target="../drawings/vmlDrawing5.vml"/><Relationship Id="rId6" Type="http://schemas.openxmlformats.org/officeDocument/2006/relationships/package" Target="../embeddings/Microsoft_Word_Document1.docx"/><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5.png"/><Relationship Id="rId2" Type="http://schemas.openxmlformats.org/officeDocument/2006/relationships/slideLayout" Target="../slideLayouts/slideLayout39.xml"/><Relationship Id="rId1" Type="http://schemas.openxmlformats.org/officeDocument/2006/relationships/vmlDrawing" Target="../drawings/vmlDrawing6.vml"/><Relationship Id="rId6" Type="http://schemas.openxmlformats.org/officeDocument/2006/relationships/image" Target="../media/image24.emf"/><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notesSlide" Target="../notesSlides/notesSlide15.xml"/><Relationship Id="rId7" Type="http://schemas.openxmlformats.org/officeDocument/2006/relationships/image" Target="../media/image26.wmf"/><Relationship Id="rId2" Type="http://schemas.openxmlformats.org/officeDocument/2006/relationships/slideLayout" Target="../slideLayouts/slideLayout39.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wmf"/><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39.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9.xml"/><Relationship Id="rId5" Type="http://schemas.openxmlformats.org/officeDocument/2006/relationships/image" Target="../media/image34.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notesSlide" Target="../notesSlides/notesSlide20.xml"/><Relationship Id="rId7" Type="http://schemas.openxmlformats.org/officeDocument/2006/relationships/image" Target="../media/image42.emf"/><Relationship Id="rId2" Type="http://schemas.openxmlformats.org/officeDocument/2006/relationships/slideLayout" Target="../slideLayouts/slideLayout39.xml"/><Relationship Id="rId1" Type="http://schemas.openxmlformats.org/officeDocument/2006/relationships/vmlDrawing" Target="../drawings/vmlDrawing9.v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38.wmf"/><Relationship Id="rId4" Type="http://schemas.openxmlformats.org/officeDocument/2006/relationships/image" Target="../media/image39.png"/><Relationship Id="rId9"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9.xml"/><Relationship Id="rId1" Type="http://schemas.openxmlformats.org/officeDocument/2006/relationships/vmlDrawing" Target="../drawings/vmlDrawing10.vml"/><Relationship Id="rId6" Type="http://schemas.openxmlformats.org/officeDocument/2006/relationships/image" Target="../media/image44.emf"/><Relationship Id="rId5" Type="http://schemas.openxmlformats.org/officeDocument/2006/relationships/image" Target="../media/image14.w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3.xml"/><Relationship Id="rId7" Type="http://schemas.openxmlformats.org/officeDocument/2006/relationships/image" Target="../media/image46.wmf"/><Relationship Id="rId2" Type="http://schemas.openxmlformats.org/officeDocument/2006/relationships/slideLayout" Target="../slideLayouts/slideLayout39.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image" Target="../media/image45.wmf"/><Relationship Id="rId4" Type="http://schemas.openxmlformats.org/officeDocument/2006/relationships/oleObject" Target="../embeddings/oleObject15.bin"/><Relationship Id="rId9" Type="http://schemas.openxmlformats.org/officeDocument/2006/relationships/image" Target="../media/image47.emf"/></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39.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9.xml"/><Relationship Id="rId1" Type="http://schemas.openxmlformats.org/officeDocument/2006/relationships/vmlDrawing" Target="../drawings/vmlDrawing15.vml"/><Relationship Id="rId6" Type="http://schemas.openxmlformats.org/officeDocument/2006/relationships/image" Target="../media/image52.wmf"/><Relationship Id="rId5" Type="http://schemas.openxmlformats.org/officeDocument/2006/relationships/oleObject" Target="../embeddings/oleObject21.bin"/><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4.emf"/><Relationship Id="rId2" Type="http://schemas.openxmlformats.org/officeDocument/2006/relationships/slideLayout" Target="../slideLayouts/slideLayout39.xml"/><Relationship Id="rId1" Type="http://schemas.openxmlformats.org/officeDocument/2006/relationships/vmlDrawing" Target="../drawings/vmlDrawing17.vml"/><Relationship Id="rId6" Type="http://schemas.openxmlformats.org/officeDocument/2006/relationships/image" Target="../media/image53.wmf"/><Relationship Id="rId5" Type="http://schemas.openxmlformats.org/officeDocument/2006/relationships/oleObject" Target="../embeddings/oleObject23.bin"/><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9.xml"/><Relationship Id="rId1" Type="http://schemas.openxmlformats.org/officeDocument/2006/relationships/vmlDrawing" Target="../drawings/vmlDrawing19.vml"/><Relationship Id="rId6" Type="http://schemas.openxmlformats.org/officeDocument/2006/relationships/image" Target="../media/image55.wmf"/><Relationship Id="rId5" Type="http://schemas.openxmlformats.org/officeDocument/2006/relationships/oleObject" Target="../embeddings/oleObject25.bin"/><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9.tif"/><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71.emf"/><Relationship Id="rId5" Type="http://schemas.openxmlformats.org/officeDocument/2006/relationships/image" Target="../media/image60.tif"/><Relationship Id="rId4" Type="http://schemas.openxmlformats.org/officeDocument/2006/relationships/image" Target="../media/image70.tif"/></Relationships>
</file>

<file path=ppt/slides/_rels/slide3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38.xml"/><Relationship Id="rId4" Type="http://schemas.openxmlformats.org/officeDocument/2006/relationships/tags" Target="../tags/tag11.xml"/><Relationship Id="rId9"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9.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9.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package" Target="../embeddings/Microsoft_Word_Document.docx"/></Relationships>
</file>

<file path=ppt/slides/_rels/slide8.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9.xml"/><Relationship Id="rId7" Type="http://schemas.openxmlformats.org/officeDocument/2006/relationships/image" Target="../media/image14.wmf"/><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1" y="1553772"/>
            <a:ext cx="10972801" cy="2566744"/>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a:solidFill>
                <a:prstClr val="white"/>
              </a:solidFill>
              <a:latin typeface="Calibri"/>
              <a:ea typeface="宋体" panose="02010600030101010101" pitchFamily="2" charset="-122"/>
            </a:endParaRPr>
          </a:p>
        </p:txBody>
      </p:sp>
      <p:sp>
        <p:nvSpPr>
          <p:cNvPr id="4" name="TextBox 3"/>
          <p:cNvSpPr txBox="1"/>
          <p:nvPr/>
        </p:nvSpPr>
        <p:spPr>
          <a:xfrm>
            <a:off x="609601" y="2046447"/>
            <a:ext cx="10972801" cy="830997"/>
          </a:xfrm>
          <a:prstGeom prst="rect">
            <a:avLst/>
          </a:prstGeom>
          <a:noFill/>
        </p:spPr>
        <p:txBody>
          <a:bodyPr wrap="square" rtlCol="0">
            <a:spAutoFit/>
          </a:bodyPr>
          <a:lstStyle/>
          <a:p>
            <a:pPr algn="ctr" defTabSz="1097280"/>
            <a:r>
              <a:rPr lang="zh-CN" altLang="en-US" sz="4800" b="1" dirty="0">
                <a:solidFill>
                  <a:prstClr val="white"/>
                </a:solidFill>
                <a:latin typeface="微软雅黑" panose="020B0503020204020204" pitchFamily="34" charset="-122"/>
                <a:ea typeface="微软雅黑" panose="020B0503020204020204" pitchFamily="34" charset="-122"/>
              </a:rPr>
              <a:t>基于</a:t>
            </a:r>
            <a:r>
              <a:rPr lang="en-US" altLang="zh-CN" sz="4800" b="1" dirty="0">
                <a:solidFill>
                  <a:prstClr val="white"/>
                </a:solidFill>
                <a:latin typeface="微软雅黑" panose="020B0503020204020204" pitchFamily="34" charset="-122"/>
                <a:ea typeface="微软雅黑" panose="020B0503020204020204" pitchFamily="34" charset="-122"/>
              </a:rPr>
              <a:t>RSSI</a:t>
            </a:r>
            <a:r>
              <a:rPr lang="zh-CN" altLang="en-US" sz="4800" b="1" dirty="0">
                <a:solidFill>
                  <a:prstClr val="white"/>
                </a:solidFill>
                <a:latin typeface="微软雅黑" panose="020B0503020204020204" pitchFamily="34" charset="-122"/>
                <a:ea typeface="微软雅黑" panose="020B0503020204020204" pitchFamily="34" charset="-122"/>
              </a:rPr>
              <a:t>概率分布的室内人员定位方法</a:t>
            </a:r>
          </a:p>
        </p:txBody>
      </p:sp>
      <p:pic>
        <p:nvPicPr>
          <p:cNvPr id="3" name="Picture 5" descr="http://pic17.nipic.com/20111031/5884230_115258344192_2.jpg"/>
          <p:cNvPicPr>
            <a:picLocks noChangeAspect="1" noChangeArrowheads="1"/>
          </p:cNvPicPr>
          <p:nvPr/>
        </p:nvPicPr>
        <p:blipFill>
          <a:blip r:embed="rId3" cstate="print"/>
          <a:srcRect/>
          <a:stretch>
            <a:fillRect/>
          </a:stretch>
        </p:blipFill>
        <p:spPr bwMode="auto">
          <a:xfrm>
            <a:off x="8102361" y="258168"/>
            <a:ext cx="3171847" cy="607112"/>
          </a:xfrm>
          <a:prstGeom prst="rect">
            <a:avLst/>
          </a:prstGeom>
          <a:noFill/>
        </p:spPr>
      </p:pic>
      <p:sp>
        <p:nvSpPr>
          <p:cNvPr id="15" name="TextBox 7"/>
          <p:cNvSpPr txBox="1">
            <a:spLocks noChangeArrowheads="1"/>
          </p:cNvSpPr>
          <p:nvPr/>
        </p:nvSpPr>
        <p:spPr bwMode="auto">
          <a:xfrm>
            <a:off x="3849351" y="4187869"/>
            <a:ext cx="6330579"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097280"/>
            <a:r>
              <a:rPr lang="zh-CN" altLang="en-US" sz="3360" b="1" dirty="0">
                <a:solidFill>
                  <a:prstClr val="black"/>
                </a:solidFill>
                <a:latin typeface="华文楷体" panose="02010600040101010101" pitchFamily="2" charset="-122"/>
                <a:ea typeface="华文楷体" panose="02010600040101010101" pitchFamily="2" charset="-122"/>
              </a:rPr>
              <a:t>导 师：朱海 老师</a:t>
            </a:r>
            <a:endParaRPr lang="en-US" altLang="zh-CN" sz="3360" b="1" dirty="0">
              <a:solidFill>
                <a:prstClr val="black"/>
              </a:solidFill>
              <a:latin typeface="华文楷体" panose="02010600040101010101" pitchFamily="2" charset="-122"/>
              <a:ea typeface="华文楷体" panose="02010600040101010101" pitchFamily="2" charset="-122"/>
            </a:endParaRPr>
          </a:p>
          <a:p>
            <a:pPr defTabSz="1097280"/>
            <a:r>
              <a:rPr lang="zh-CN" altLang="en-US" sz="3360" b="1" dirty="0">
                <a:solidFill>
                  <a:prstClr val="black"/>
                </a:solidFill>
                <a:latin typeface="华文楷体" panose="02010600040101010101" pitchFamily="2" charset="-122"/>
                <a:ea typeface="华文楷体" panose="02010600040101010101" pitchFamily="2" charset="-122"/>
              </a:rPr>
              <a:t>学 生：聂大惟</a:t>
            </a:r>
            <a:endParaRPr lang="en-US" altLang="zh-CN" sz="3360" b="1" dirty="0">
              <a:solidFill>
                <a:prstClr val="black"/>
              </a:solidFill>
              <a:latin typeface="华文楷体" panose="02010600040101010101" pitchFamily="2" charset="-122"/>
              <a:ea typeface="华文楷体" panose="02010600040101010101" pitchFamily="2" charset="-122"/>
            </a:endParaRPr>
          </a:p>
          <a:p>
            <a:pPr defTabSz="1097280"/>
            <a:r>
              <a:rPr lang="zh-CN" altLang="en-US" sz="3360" b="1" dirty="0">
                <a:solidFill>
                  <a:prstClr val="black"/>
                </a:solidFill>
                <a:latin typeface="华文楷体" panose="02010600040101010101" pitchFamily="2" charset="-122"/>
                <a:ea typeface="华文楷体" panose="02010600040101010101" pitchFamily="2" charset="-122"/>
              </a:rPr>
              <a:t>专 业：控制科学与工程（学硕）</a:t>
            </a:r>
            <a:endParaRPr lang="en-US" altLang="zh-CN" sz="3360" b="1" dirty="0">
              <a:solidFill>
                <a:prstClr val="black"/>
              </a:solidFill>
              <a:latin typeface="华文楷体" panose="02010600040101010101" pitchFamily="2" charset="-122"/>
              <a:ea typeface="华文楷体" panose="02010600040101010101" pitchFamily="2" charset="-122"/>
            </a:endParaRPr>
          </a:p>
          <a:p>
            <a:pPr defTabSz="1097280"/>
            <a:r>
              <a:rPr lang="zh-CN" altLang="en-US" sz="3360" b="1" dirty="0">
                <a:solidFill>
                  <a:prstClr val="black"/>
                </a:solidFill>
                <a:latin typeface="华文楷体" panose="02010600040101010101" pitchFamily="2" charset="-122"/>
                <a:ea typeface="华文楷体" panose="02010600040101010101" pitchFamily="2" charset="-122"/>
              </a:rPr>
              <a:t>研究方向：室内人员定位</a:t>
            </a:r>
            <a:endParaRPr lang="en-US" altLang="zh-CN" sz="3360" b="1" dirty="0">
              <a:solidFill>
                <a:prstClr val="black"/>
              </a:solidFill>
              <a:latin typeface="华文楷体" panose="02010600040101010101" pitchFamily="2" charset="-122"/>
              <a:ea typeface="华文楷体" panose="02010600040101010101" pitchFamily="2" charset="-122"/>
            </a:endParaRPr>
          </a:p>
        </p:txBody>
      </p:sp>
      <p:sp>
        <p:nvSpPr>
          <p:cNvPr id="16" name="文本框 2"/>
          <p:cNvSpPr txBox="1">
            <a:spLocks noChangeArrowheads="1"/>
          </p:cNvSpPr>
          <p:nvPr/>
        </p:nvSpPr>
        <p:spPr bwMode="auto">
          <a:xfrm>
            <a:off x="609600" y="911997"/>
            <a:ext cx="109728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1097280"/>
            <a:r>
              <a:rPr lang="zh-CN" altLang="en-US" sz="3360" b="1" dirty="0">
                <a:solidFill>
                  <a:prstClr val="black"/>
                </a:solidFill>
              </a:rPr>
              <a:t>电子电气工程学院 </a:t>
            </a:r>
            <a:r>
              <a:rPr lang="en-US" altLang="zh-CN" sz="3360" b="1" dirty="0">
                <a:solidFill>
                  <a:prstClr val="black"/>
                </a:solidFill>
              </a:rPr>
              <a:t>2019</a:t>
            </a:r>
            <a:r>
              <a:rPr lang="zh-CN" altLang="en-US" sz="3360" b="1" dirty="0">
                <a:solidFill>
                  <a:prstClr val="black"/>
                </a:solidFill>
              </a:rPr>
              <a:t>级硕士毕业论文答辩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蓝牙室内定位常用方法</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2" y="5813394"/>
            <a:ext cx="1036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加权质心定位</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nvGraphicFramePr>
        <p:xfrm>
          <a:off x="4927600" y="2667000"/>
          <a:ext cx="914400" cy="180975"/>
        </p:xfrm>
        <a:graphic>
          <a:graphicData uri="http://schemas.openxmlformats.org/presentationml/2006/ole">
            <mc:AlternateContent xmlns:mc="http://schemas.openxmlformats.org/markup-compatibility/2006">
              <mc:Choice xmlns:v="urn:schemas-microsoft-com:vml" Requires="v">
                <p:oleObj spid="_x0000_s3328"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4927600" y="2667000"/>
                        <a:ext cx="914400" cy="180975"/>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形 4">
            <a:extLst>
              <a:ext uri="{FF2B5EF4-FFF2-40B4-BE49-F238E27FC236}">
                <a16:creationId xmlns:a16="http://schemas.microsoft.com/office/drawing/2014/main" id="{FD6FAE12-301B-4FDA-A16C-F39D84DB2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368" y="2006584"/>
            <a:ext cx="5059632" cy="3363896"/>
          </a:xfrm>
          <a:prstGeom prst="rect">
            <a:avLst/>
          </a:prstGeom>
        </p:spPr>
      </p:pic>
      <p:graphicFrame>
        <p:nvGraphicFramePr>
          <p:cNvPr id="11" name="对象 10">
            <a:extLst>
              <a:ext uri="{FF2B5EF4-FFF2-40B4-BE49-F238E27FC236}">
                <a16:creationId xmlns:a16="http://schemas.microsoft.com/office/drawing/2014/main" id="{96F65637-70B1-4B4F-BACD-C1C1C8E1FA5B}"/>
              </a:ext>
            </a:extLst>
          </p:cNvPr>
          <p:cNvGraphicFramePr>
            <a:graphicFrameLocks noChangeAspect="1"/>
          </p:cNvGraphicFramePr>
          <p:nvPr>
            <p:extLst>
              <p:ext uri="{D42A27DB-BD31-4B8C-83A1-F6EECF244321}">
                <p14:modId xmlns:p14="http://schemas.microsoft.com/office/powerpoint/2010/main" val="3705907365"/>
              </p:ext>
            </p:extLst>
          </p:nvPr>
        </p:nvGraphicFramePr>
        <p:xfrm>
          <a:off x="6587089" y="2847975"/>
          <a:ext cx="4493403" cy="1831146"/>
        </p:xfrm>
        <a:graphic>
          <a:graphicData uri="http://schemas.openxmlformats.org/presentationml/2006/ole">
            <mc:AlternateContent xmlns:mc="http://schemas.openxmlformats.org/markup-compatibility/2006">
              <mc:Choice xmlns:v="urn:schemas-microsoft-com:vml" Requires="v">
                <p:oleObj spid="_x0000_s3329" name="Equation" r:id="rId8" imgW="2107285" imgH="863225" progId="Equation.DSMT4">
                  <p:embed/>
                </p:oleObj>
              </mc:Choice>
              <mc:Fallback>
                <p:oleObj name="Equation" r:id="rId8" imgW="2107285" imgH="863225"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7089" y="2847975"/>
                        <a:ext cx="4493403" cy="1831146"/>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C3EF0E30-E06A-451E-9AD2-C7860834F67F}"/>
              </a:ext>
            </a:extLst>
          </p:cNvPr>
          <p:cNvSpPr txBox="1"/>
          <p:nvPr/>
        </p:nvSpPr>
        <p:spPr>
          <a:xfrm>
            <a:off x="6324602" y="1713702"/>
            <a:ext cx="5827236" cy="1015663"/>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加权质心定位法将蓝牙信标看成单位质点，并考虑</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蓝牙信标的距离对待定位终端的影响，根据待定位</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终端到蓝牙信的距离为每个信标赋予不同的权重</a:t>
            </a:r>
          </a:p>
        </p:txBody>
      </p:sp>
    </p:spTree>
    <p:extLst>
      <p:ext uri="{BB962C8B-B14F-4D97-AF65-F5344CB8AC3E}">
        <p14:creationId xmlns:p14="http://schemas.microsoft.com/office/powerpoint/2010/main" val="266388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蓝牙室内定位常用方法</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2" y="5813394"/>
            <a:ext cx="1036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多边</a:t>
            </a: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定位</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nvGraphicFramePr>
        <p:xfrm>
          <a:off x="4927600" y="2667000"/>
          <a:ext cx="914400" cy="180975"/>
        </p:xfrm>
        <a:graphic>
          <a:graphicData uri="http://schemas.openxmlformats.org/presentationml/2006/ole">
            <mc:AlternateContent xmlns:mc="http://schemas.openxmlformats.org/markup-compatibility/2006">
              <mc:Choice xmlns:v="urn:schemas-microsoft-com:vml" Requires="v">
                <p:oleObj spid="_x0000_s4344"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4927600" y="2667000"/>
                        <a:ext cx="914400" cy="180975"/>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77F8C0EF-1964-4B22-80C0-FC2438D1081D}"/>
              </a:ext>
            </a:extLst>
          </p:cNvPr>
          <p:cNvGraphicFramePr>
            <a:graphicFrameLocks noChangeAspect="1"/>
          </p:cNvGraphicFramePr>
          <p:nvPr>
            <p:extLst>
              <p:ext uri="{D42A27DB-BD31-4B8C-83A1-F6EECF244321}">
                <p14:modId xmlns:p14="http://schemas.microsoft.com/office/powerpoint/2010/main" val="278986248"/>
              </p:ext>
            </p:extLst>
          </p:nvPr>
        </p:nvGraphicFramePr>
        <p:xfrm>
          <a:off x="7363652" y="3584176"/>
          <a:ext cx="3632345" cy="1797449"/>
        </p:xfrm>
        <a:graphic>
          <a:graphicData uri="http://schemas.openxmlformats.org/presentationml/2006/ole">
            <mc:AlternateContent xmlns:mc="http://schemas.openxmlformats.org/markup-compatibility/2006">
              <mc:Choice xmlns:v="urn:schemas-microsoft-com:vml" Requires="v">
                <p:oleObj spid="_x0000_s4345" name="Equation" r:id="rId6" imgW="2159000" imgH="1066800" progId="Equation.DSMT4">
                  <p:embed/>
                </p:oleObj>
              </mc:Choice>
              <mc:Fallback>
                <p:oleObj name="Equation" r:id="rId6" imgW="2159000" imgH="10668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3652" y="3584176"/>
                        <a:ext cx="3632345" cy="1797449"/>
                      </a:xfrm>
                      <a:prstGeom prst="rect">
                        <a:avLst/>
                      </a:prstGeom>
                      <a:noFill/>
                    </p:spPr>
                  </p:pic>
                </p:oleObj>
              </mc:Fallback>
            </mc:AlternateContent>
          </a:graphicData>
        </a:graphic>
      </p:graphicFrame>
      <p:pic>
        <p:nvPicPr>
          <p:cNvPr id="10" name="图形 9">
            <a:extLst>
              <a:ext uri="{FF2B5EF4-FFF2-40B4-BE49-F238E27FC236}">
                <a16:creationId xmlns:a16="http://schemas.microsoft.com/office/drawing/2014/main" id="{046146DF-6C03-4661-A9E4-52913DD38D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6350" y="1476375"/>
            <a:ext cx="4733925" cy="3905250"/>
          </a:xfrm>
          <a:prstGeom prst="rect">
            <a:avLst/>
          </a:prstGeom>
        </p:spPr>
      </p:pic>
      <p:sp>
        <p:nvSpPr>
          <p:cNvPr id="12" name="文本框 11">
            <a:extLst>
              <a:ext uri="{FF2B5EF4-FFF2-40B4-BE49-F238E27FC236}">
                <a16:creationId xmlns:a16="http://schemas.microsoft.com/office/drawing/2014/main" id="{677F3B12-EE8D-4167-8DCE-9C1B8B42C501}"/>
              </a:ext>
            </a:extLst>
          </p:cNvPr>
          <p:cNvSpPr txBox="1"/>
          <p:nvPr/>
        </p:nvSpPr>
        <p:spPr>
          <a:xfrm>
            <a:off x="5970073" y="1822703"/>
            <a:ext cx="6083717" cy="1323439"/>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多边定位方法根据</a:t>
            </a:r>
            <a:r>
              <a:rPr lang="en-US" altLang="zh-CN" sz="2000" dirty="0">
                <a:latin typeface="宋体" panose="02010600030101010101" pitchFamily="2" charset="-122"/>
                <a:ea typeface="宋体" panose="02010600030101010101" pitchFamily="2" charset="-122"/>
              </a:rPr>
              <a:t>RSSI</a:t>
            </a:r>
            <a:r>
              <a:rPr lang="zh-CN" altLang="en-US" sz="2000" dirty="0">
                <a:latin typeface="宋体" panose="02010600030101010101" pitchFamily="2" charset="-122"/>
                <a:ea typeface="宋体" panose="02010600030101010101" pitchFamily="2" charset="-122"/>
              </a:rPr>
              <a:t>映射的距离，以蓝牙节点为圆</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心画圆，理想情况下，这些圆相交于一点，该交点所</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在被认为是终端的位置。但是因为路径损耗模型的不</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准确性，三个圆一般无法交于一点</a:t>
            </a:r>
          </a:p>
        </p:txBody>
      </p:sp>
    </p:spTree>
    <p:extLst>
      <p:ext uri="{BB962C8B-B14F-4D97-AF65-F5344CB8AC3E}">
        <p14:creationId xmlns:p14="http://schemas.microsoft.com/office/powerpoint/2010/main" val="360593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蓝牙室内定位常用方法</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2" y="5813394"/>
            <a:ext cx="1036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两类蓝牙定位技术比较</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extLst>
              <p:ext uri="{D42A27DB-BD31-4B8C-83A1-F6EECF244321}">
                <p14:modId xmlns:p14="http://schemas.microsoft.com/office/powerpoint/2010/main" val="228285526"/>
              </p:ext>
            </p:extLst>
          </p:nvPr>
        </p:nvGraphicFramePr>
        <p:xfrm>
          <a:off x="5865025" y="2901033"/>
          <a:ext cx="1059540" cy="209701"/>
        </p:xfrm>
        <a:graphic>
          <a:graphicData uri="http://schemas.openxmlformats.org/presentationml/2006/ole">
            <mc:AlternateContent xmlns:mc="http://schemas.openxmlformats.org/markup-compatibility/2006">
              <mc:Choice xmlns:v="urn:schemas-microsoft-com:vml" Requires="v">
                <p:oleObj spid="_x0000_s6380"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5865025" y="2901033"/>
                        <a:ext cx="1059540" cy="209701"/>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CC06DF55-0C5D-470F-BE84-93B59E0DE320}"/>
              </a:ext>
            </a:extLst>
          </p:cNvPr>
          <p:cNvGraphicFramePr>
            <a:graphicFrameLocks noChangeAspect="1"/>
          </p:cNvGraphicFramePr>
          <p:nvPr>
            <p:extLst>
              <p:ext uri="{D42A27DB-BD31-4B8C-83A1-F6EECF244321}">
                <p14:modId xmlns:p14="http://schemas.microsoft.com/office/powerpoint/2010/main" val="604450071"/>
              </p:ext>
            </p:extLst>
          </p:nvPr>
        </p:nvGraphicFramePr>
        <p:xfrm>
          <a:off x="1486760" y="1948926"/>
          <a:ext cx="9218478" cy="3771870"/>
        </p:xfrm>
        <a:graphic>
          <a:graphicData uri="http://schemas.openxmlformats.org/presentationml/2006/ole">
            <mc:AlternateContent xmlns:mc="http://schemas.openxmlformats.org/markup-compatibility/2006">
              <mc:Choice xmlns:v="urn:schemas-microsoft-com:vml" Requires="v">
                <p:oleObj spid="_x0000_s6381" name="Document" r:id="rId6" imgW="5925134" imgH="2424369" progId="Word.Document.12">
                  <p:embed/>
                </p:oleObj>
              </mc:Choice>
              <mc:Fallback>
                <p:oleObj name="Document" r:id="rId6" imgW="5925134" imgH="2424369" progId="Word.Document.12">
                  <p:embed/>
                  <p:pic>
                    <p:nvPicPr>
                      <p:cNvPr id="0" name=""/>
                      <p:cNvPicPr/>
                      <p:nvPr/>
                    </p:nvPicPr>
                    <p:blipFill>
                      <a:blip r:embed="rId7"/>
                      <a:stretch>
                        <a:fillRect/>
                      </a:stretch>
                    </p:blipFill>
                    <p:spPr>
                      <a:xfrm>
                        <a:off x="1486760" y="1948926"/>
                        <a:ext cx="9218478" cy="3771870"/>
                      </a:xfrm>
                      <a:prstGeom prst="rect">
                        <a:avLst/>
                      </a:prstGeom>
                    </p:spPr>
                  </p:pic>
                </p:oleObj>
              </mc:Fallback>
            </mc:AlternateContent>
          </a:graphicData>
        </a:graphic>
      </p:graphicFrame>
    </p:spTree>
    <p:extLst>
      <p:ext uri="{BB962C8B-B14F-4D97-AF65-F5344CB8AC3E}">
        <p14:creationId xmlns:p14="http://schemas.microsoft.com/office/powerpoint/2010/main" val="72246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78445" y="2648152"/>
            <a:ext cx="9060572" cy="1090471"/>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p>
        </p:txBody>
      </p:sp>
      <p:sp>
        <p:nvSpPr>
          <p:cNvPr id="4" name="TextBox 3"/>
          <p:cNvSpPr txBox="1"/>
          <p:nvPr/>
        </p:nvSpPr>
        <p:spPr>
          <a:xfrm>
            <a:off x="2057692" y="2906684"/>
            <a:ext cx="9276120" cy="609398"/>
          </a:xfrm>
          <a:prstGeom prst="rect">
            <a:avLst/>
          </a:prstGeom>
          <a:noFill/>
        </p:spPr>
        <p:txBody>
          <a:bodyPr vert="horz" wrap="square" rtlCol="0">
            <a:spAutoFit/>
          </a:bodyPr>
          <a:lstStyle/>
          <a:p>
            <a:pPr algn="ctr" fontAlgn="b"/>
            <a:r>
              <a:rPr lang="zh-CN" altLang="en-US" sz="3360" b="1" dirty="0">
                <a:solidFill>
                  <a:schemeClr val="bg1"/>
                </a:solidFill>
                <a:latin typeface="华文楷体" panose="02010600040101010101" pitchFamily="2" charset="-122"/>
                <a:ea typeface="华文楷体" panose="02010600040101010101" pitchFamily="2" charset="-122"/>
              </a:rPr>
              <a:t>基于</a:t>
            </a:r>
            <a:r>
              <a:rPr lang="en-US" altLang="zh-CN" sz="3360" b="1" dirty="0">
                <a:solidFill>
                  <a:schemeClr val="bg1"/>
                </a:solidFill>
                <a:latin typeface="华文楷体" panose="02010600040101010101" pitchFamily="2" charset="-122"/>
                <a:ea typeface="华文楷体" panose="02010600040101010101" pitchFamily="2" charset="-122"/>
              </a:rPr>
              <a:t>RSSI</a:t>
            </a:r>
            <a:r>
              <a:rPr lang="zh-CN" altLang="en-US" sz="3360" b="1" dirty="0">
                <a:solidFill>
                  <a:schemeClr val="bg1"/>
                </a:solidFill>
                <a:latin typeface="华文楷体" panose="02010600040101010101" pitchFamily="2" charset="-122"/>
                <a:ea typeface="华文楷体" panose="02010600040101010101" pitchFamily="2" charset="-122"/>
              </a:rPr>
              <a:t>概率分布与贝叶斯估计的加权定位方法</a:t>
            </a:r>
          </a:p>
        </p:txBody>
      </p:sp>
      <p:sp>
        <p:nvSpPr>
          <p:cNvPr id="5" name="泪滴形 4"/>
          <p:cNvSpPr/>
          <p:nvPr/>
        </p:nvSpPr>
        <p:spPr>
          <a:xfrm>
            <a:off x="805221" y="2648164"/>
            <a:ext cx="1252471" cy="1252471"/>
          </a:xfrm>
          <a:prstGeom prst="teardrop">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r>
              <a:rPr lang="en-US" altLang="zh-CN" sz="7200" dirty="0"/>
              <a:t>3</a:t>
            </a:r>
            <a:endParaRPr lang="zh-CN" altLang="en-US" sz="7200" dirty="0"/>
          </a:p>
        </p:txBody>
      </p:sp>
      <p:sp>
        <p:nvSpPr>
          <p:cNvPr id="7" name="文本框 6">
            <a:extLst>
              <a:ext uri="{FF2B5EF4-FFF2-40B4-BE49-F238E27FC236}">
                <a16:creationId xmlns:a16="http://schemas.microsoft.com/office/drawing/2014/main" id="{B302F1B6-CFF3-4002-9C76-7C1DF7DAACC4}"/>
              </a:ext>
            </a:extLst>
          </p:cNvPr>
          <p:cNvSpPr txBox="1"/>
          <p:nvPr/>
        </p:nvSpPr>
        <p:spPr>
          <a:xfrm>
            <a:off x="2415822" y="3997143"/>
            <a:ext cx="9776178" cy="1512209"/>
          </a:xfrm>
          <a:prstGeom prst="rect">
            <a:avLst/>
          </a:prstGeom>
          <a:noFill/>
        </p:spPr>
        <p:txBody>
          <a:bodyPr wrap="square">
            <a:spAutoFit/>
          </a:bodyPr>
          <a:lstStyle/>
          <a:p>
            <a:pPr eaLnBrk="1" hangingPunct="1">
              <a:lnSpc>
                <a:spcPct val="90000"/>
              </a:lnSpc>
              <a:spcBef>
                <a:spcPts val="1000"/>
              </a:spcBef>
              <a:buFont typeface="Arial" panose="020B0604020202020204" pitchFamily="34" charset="0"/>
              <a:buNone/>
            </a:pP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sym typeface="+mn-ea"/>
              </a:rPr>
              <a:t>①</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空间中一点的</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RSSI</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服从高斯分布且时间平稳；</a:t>
            </a:r>
            <a:endPar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spcBef>
                <a:spcPts val="1000"/>
              </a:spcBef>
              <a:buFont typeface="Arial" panose="020B0604020202020204" pitchFamily="34" charset="0"/>
              <a:buNone/>
            </a:pP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②</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通过贝叶斯估计将先验的</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RSSI</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概率分布与位</a:t>
            </a:r>
            <a:endPar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spcBef>
                <a:spcPts val="1000"/>
              </a:spcBef>
              <a:buFont typeface="Arial" panose="020B0604020202020204" pitchFamily="34" charset="0"/>
              <a:buNone/>
            </a:pP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置信息相结合实现定位；</a:t>
            </a:r>
          </a:p>
        </p:txBody>
      </p:sp>
    </p:spTree>
    <p:extLst>
      <p:ext uri="{BB962C8B-B14F-4D97-AF65-F5344CB8AC3E}">
        <p14:creationId xmlns:p14="http://schemas.microsoft.com/office/powerpoint/2010/main" val="836861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3.1</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6599414"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latin typeface="Times New Roman" panose="02020603050405020304" pitchFamily="18" charset="0"/>
                <a:cs typeface="Times New Roman" panose="02020603050405020304" pitchFamily="18" charset="0"/>
              </a:rPr>
              <a:t>RSSI</a:t>
            </a:r>
            <a:r>
              <a:rPr lang="zh-CN" altLang="en-US" dirty="0">
                <a:latin typeface="Times New Roman" panose="02020603050405020304" pitchFamily="18" charset="0"/>
                <a:cs typeface="Times New Roman" panose="02020603050405020304" pitchFamily="18" charset="0"/>
              </a:rPr>
              <a:t>的平稳性与概率分布</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extLst>
              <p:ext uri="{D42A27DB-BD31-4B8C-83A1-F6EECF244321}">
                <p14:modId xmlns:p14="http://schemas.microsoft.com/office/powerpoint/2010/main" val="157120664"/>
              </p:ext>
            </p:extLst>
          </p:nvPr>
        </p:nvGraphicFramePr>
        <p:xfrm>
          <a:off x="6127044" y="4177015"/>
          <a:ext cx="1059540" cy="209701"/>
        </p:xfrm>
        <a:graphic>
          <a:graphicData uri="http://schemas.openxmlformats.org/presentationml/2006/ole">
            <mc:AlternateContent xmlns:mc="http://schemas.openxmlformats.org/markup-compatibility/2006">
              <mc:Choice xmlns:v="urn:schemas-microsoft-com:vml" Requires="v">
                <p:oleObj spid="_x0000_s9331"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6127044" y="4177015"/>
                        <a:ext cx="1059540" cy="209701"/>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7">
            <a:extLst>
              <a:ext uri="{FF2B5EF4-FFF2-40B4-BE49-F238E27FC236}">
                <a16:creationId xmlns:a16="http://schemas.microsoft.com/office/drawing/2014/main" id="{D7178C38-EAA4-4D91-9519-92F8970712D6}"/>
              </a:ext>
            </a:extLst>
          </p:cNvPr>
          <p:cNvSpPr>
            <a:spLocks noChangeArrowheads="1"/>
          </p:cNvSpPr>
          <p:nvPr/>
        </p:nvSpPr>
        <p:spPr bwMode="auto">
          <a:xfrm>
            <a:off x="2109381" y="5881552"/>
            <a:ext cx="18694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r>
              <a:rPr lang="en-US" altLang="zh-CN"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(a) 2</a:t>
            </a:r>
            <a:r>
              <a:rPr lang="zh-CN" altLang="en-US"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米处</a:t>
            </a:r>
            <a:r>
              <a:rPr lang="en-US" altLang="zh-CN"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RSSI</a:t>
            </a:r>
            <a:endParaRPr lang="zh-CN" altLang="en-US"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8" name="矩形 8">
            <a:extLst>
              <a:ext uri="{FF2B5EF4-FFF2-40B4-BE49-F238E27FC236}">
                <a16:creationId xmlns:a16="http://schemas.microsoft.com/office/drawing/2014/main" id="{FCA6D649-0B15-4744-B94B-DBA98C9DEA07}"/>
              </a:ext>
            </a:extLst>
          </p:cNvPr>
          <p:cNvSpPr>
            <a:spLocks noChangeArrowheads="1"/>
          </p:cNvSpPr>
          <p:nvPr/>
        </p:nvSpPr>
        <p:spPr bwMode="auto">
          <a:xfrm>
            <a:off x="7345842" y="5881552"/>
            <a:ext cx="29017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r>
              <a:rPr lang="en-US" altLang="zh-CN"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(b) 2</a:t>
            </a:r>
            <a:r>
              <a:rPr lang="zh-CN" altLang="en-US"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米处</a:t>
            </a:r>
            <a:r>
              <a:rPr lang="en-US" altLang="zh-CN"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RSSI</a:t>
            </a:r>
            <a:r>
              <a:rPr lang="zh-CN" altLang="en-US" sz="2000" b="1"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概率分布</a:t>
            </a:r>
          </a:p>
        </p:txBody>
      </p:sp>
      <p:pic>
        <p:nvPicPr>
          <p:cNvPr id="19" name="Picture 12">
            <a:extLst>
              <a:ext uri="{FF2B5EF4-FFF2-40B4-BE49-F238E27FC236}">
                <a16:creationId xmlns:a16="http://schemas.microsoft.com/office/drawing/2014/main" id="{135E3A0A-8B22-40A7-A551-989D354EA2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663" y="2771407"/>
            <a:ext cx="3552825" cy="301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7">
            <a:extLst>
              <a:ext uri="{FF2B5EF4-FFF2-40B4-BE49-F238E27FC236}">
                <a16:creationId xmlns:a16="http://schemas.microsoft.com/office/drawing/2014/main" id="{48F9BE6C-9D7B-4194-BBF4-080A87C09F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2762" y="2771407"/>
            <a:ext cx="3938587"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AC6FD53-8FC0-4A3D-8BD7-5810E71CDF37}"/>
              </a:ext>
            </a:extLst>
          </p:cNvPr>
          <p:cNvSpPr txBox="1"/>
          <p:nvPr/>
        </p:nvSpPr>
        <p:spPr>
          <a:xfrm>
            <a:off x="1093381" y="1567770"/>
            <a:ext cx="9934893" cy="1015663"/>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    因为使用历史</a:t>
            </a:r>
            <a:r>
              <a:rPr lang="en-US" altLang="zh-CN" sz="2000" dirty="0">
                <a:latin typeface="宋体" panose="02010600030101010101" pitchFamily="2" charset="-122"/>
                <a:ea typeface="宋体" panose="02010600030101010101" pitchFamily="2" charset="-122"/>
              </a:rPr>
              <a:t>RSSI</a:t>
            </a:r>
            <a:r>
              <a:rPr lang="zh-CN" altLang="en-US" sz="2000" dirty="0">
                <a:latin typeface="宋体" panose="02010600030101010101" pitchFamily="2" charset="-122"/>
                <a:ea typeface="宋体" panose="02010600030101010101" pitchFamily="2" charset="-122"/>
              </a:rPr>
              <a:t>数据，建立数学模型进行定位，需要</a:t>
            </a:r>
            <a:r>
              <a:rPr lang="en-US" altLang="zh-CN" sz="2000" dirty="0">
                <a:latin typeface="宋体" panose="02010600030101010101" pitchFamily="2" charset="-122"/>
                <a:ea typeface="宋体" panose="02010600030101010101" pitchFamily="2" charset="-122"/>
              </a:rPr>
              <a:t>RSSI</a:t>
            </a:r>
            <a:r>
              <a:rPr lang="zh-CN" altLang="en-US" sz="2000" dirty="0">
                <a:latin typeface="宋体" panose="02010600030101010101" pitchFamily="2" charset="-122"/>
                <a:ea typeface="宋体" panose="02010600030101010101" pitchFamily="2" charset="-122"/>
              </a:rPr>
              <a:t>特性不随时间变化，保证当前建立的模型在未来也可以应用。为了分析</a:t>
            </a:r>
            <a:r>
              <a:rPr lang="en-US" altLang="zh-CN" sz="2000" dirty="0">
                <a:latin typeface="宋体" panose="02010600030101010101" pitchFamily="2" charset="-122"/>
                <a:ea typeface="宋体" panose="02010600030101010101" pitchFamily="2" charset="-122"/>
              </a:rPr>
              <a:t>RSSI</a:t>
            </a:r>
            <a:r>
              <a:rPr lang="zh-CN" altLang="en-US" sz="2000" dirty="0">
                <a:latin typeface="宋体" panose="02010600030101010101" pitchFamily="2" charset="-122"/>
                <a:ea typeface="宋体" panose="02010600030101010101" pitchFamily="2" charset="-122"/>
              </a:rPr>
              <a:t>序列的平稳性，本文通过</a:t>
            </a:r>
            <a:r>
              <a:rPr lang="en-US" altLang="zh-CN" sz="2000" dirty="0">
                <a:latin typeface="宋体" panose="02010600030101010101" pitchFamily="2" charset="-122"/>
                <a:ea typeface="宋体" panose="02010600030101010101" pitchFamily="2" charset="-122"/>
              </a:rPr>
              <a:t>ADF</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KPSS</a:t>
            </a:r>
            <a:r>
              <a:rPr lang="zh-CN" altLang="en-US" sz="2000" dirty="0">
                <a:latin typeface="宋体" panose="02010600030101010101" pitchFamily="2" charset="-122"/>
                <a:ea typeface="宋体" panose="02010600030101010101" pitchFamily="2" charset="-122"/>
              </a:rPr>
              <a:t>平稳性检验发现</a:t>
            </a:r>
            <a:r>
              <a:rPr lang="en-US" altLang="zh-CN" sz="2000" dirty="0">
                <a:latin typeface="宋体" panose="02010600030101010101" pitchFamily="2" charset="-122"/>
                <a:ea typeface="宋体" panose="02010600030101010101" pitchFamily="2" charset="-122"/>
              </a:rPr>
              <a:t>RSSI</a:t>
            </a:r>
            <a:r>
              <a:rPr lang="zh-CN" altLang="en-US" sz="2000" dirty="0">
                <a:latin typeface="宋体" panose="02010600030101010101" pitchFamily="2" charset="-122"/>
                <a:ea typeface="宋体" panose="02010600030101010101" pitchFamily="2" charset="-122"/>
              </a:rPr>
              <a:t>是平稳的。</a:t>
            </a:r>
          </a:p>
        </p:txBody>
      </p:sp>
    </p:spTree>
    <p:extLst>
      <p:ext uri="{BB962C8B-B14F-4D97-AF65-F5344CB8AC3E}">
        <p14:creationId xmlns:p14="http://schemas.microsoft.com/office/powerpoint/2010/main" val="10900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3.2</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6599414"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映射</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nvGraphicFramePr>
        <p:xfrm>
          <a:off x="6127044" y="4177015"/>
          <a:ext cx="1059540" cy="209701"/>
        </p:xfrm>
        <a:graphic>
          <a:graphicData uri="http://schemas.openxmlformats.org/presentationml/2006/ole">
            <mc:AlternateContent xmlns:mc="http://schemas.openxmlformats.org/markup-compatibility/2006">
              <mc:Choice xmlns:v="urn:schemas-microsoft-com:vml" Requires="v">
                <p:oleObj spid="_x0000_s11478"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6127044" y="4177015"/>
                        <a:ext cx="1059540" cy="209701"/>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6AC6FD53-8FC0-4A3D-8BD7-5810E71CDF37}"/>
              </a:ext>
            </a:extLst>
          </p:cNvPr>
          <p:cNvSpPr txBox="1"/>
          <p:nvPr/>
        </p:nvSpPr>
        <p:spPr>
          <a:xfrm>
            <a:off x="1001231" y="1418875"/>
            <a:ext cx="9934893" cy="1015663"/>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因为在固定处的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呈现高斯分布，可通过采集距离信号源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米处的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数据，再对数据的频率分布进行高斯拟合得到</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RSSI</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L</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。通过建立等间隔采集点，在每个采集点预先采集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的方式建立映射：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B20B61C4-31CA-41AB-A9AA-5C193B2C7321}"/>
              </a:ext>
            </a:extLst>
          </p:cNvPr>
          <p:cNvGraphicFramePr>
            <a:graphicFrameLocks noChangeAspect="1"/>
          </p:cNvGraphicFramePr>
          <p:nvPr>
            <p:extLst>
              <p:ext uri="{D42A27DB-BD31-4B8C-83A1-F6EECF244321}">
                <p14:modId xmlns:p14="http://schemas.microsoft.com/office/powerpoint/2010/main" val="1200179951"/>
              </p:ext>
            </p:extLst>
          </p:nvPr>
        </p:nvGraphicFramePr>
        <p:xfrm>
          <a:off x="4607790" y="2087586"/>
          <a:ext cx="1715381" cy="351676"/>
        </p:xfrm>
        <a:graphic>
          <a:graphicData uri="http://schemas.openxmlformats.org/presentationml/2006/ole">
            <mc:AlternateContent xmlns:mc="http://schemas.openxmlformats.org/markup-compatibility/2006">
              <mc:Choice xmlns:v="urn:schemas-microsoft-com:vml" Requires="v">
                <p:oleObj spid="_x0000_s11479" name="Equation" r:id="rId6" imgW="1002960" imgH="203040" progId="Equation.DSMT4">
                  <p:embed/>
                </p:oleObj>
              </mc:Choice>
              <mc:Fallback>
                <p:oleObj name="Equation" r:id="rId6" imgW="1002960" imgH="203040" progId="Equation.DSMT4">
                  <p:embed/>
                  <p:pic>
                    <p:nvPicPr>
                      <p:cNvPr id="0" name="Object 3"/>
                      <p:cNvPicPr>
                        <a:picLocks noChangeAspect="1" noChangeArrowheads="1"/>
                      </p:cNvPicPr>
                      <p:nvPr/>
                    </p:nvPicPr>
                    <p:blipFill>
                      <a:blip r:embed="rId7"/>
                      <a:srcRect/>
                      <a:stretch>
                        <a:fillRect/>
                      </a:stretch>
                    </p:blipFill>
                    <p:spPr bwMode="auto">
                      <a:xfrm>
                        <a:off x="4607790" y="2087586"/>
                        <a:ext cx="1715381" cy="351676"/>
                      </a:xfrm>
                      <a:prstGeom prst="rect">
                        <a:avLst/>
                      </a:prstGeom>
                      <a:noFill/>
                    </p:spPr>
                  </p:pic>
                </p:oleObj>
              </mc:Fallback>
            </mc:AlternateContent>
          </a:graphicData>
        </a:graphic>
      </p:graphicFrame>
      <p:pic>
        <p:nvPicPr>
          <p:cNvPr id="6" name="图片 5">
            <a:extLst>
              <a:ext uri="{FF2B5EF4-FFF2-40B4-BE49-F238E27FC236}">
                <a16:creationId xmlns:a16="http://schemas.microsoft.com/office/drawing/2014/main" id="{D6072FEC-A84F-402F-8B86-040A40597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1757" y="2711049"/>
            <a:ext cx="4553839" cy="3415380"/>
          </a:xfrm>
          <a:prstGeom prst="rect">
            <a:avLst/>
          </a:prstGeom>
        </p:spPr>
      </p:pic>
    </p:spTree>
    <p:extLst>
      <p:ext uri="{BB962C8B-B14F-4D97-AF65-F5344CB8AC3E}">
        <p14:creationId xmlns:p14="http://schemas.microsoft.com/office/powerpoint/2010/main" val="140928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加权定位</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文本框 1">
            <a:extLst>
              <a:ext uri="{FF2B5EF4-FFF2-40B4-BE49-F238E27FC236}">
                <a16:creationId xmlns:a16="http://schemas.microsoft.com/office/drawing/2014/main" id="{E9554343-EA8D-4A17-ABF4-4C7F82115997}"/>
              </a:ext>
            </a:extLst>
          </p:cNvPr>
          <p:cNvSpPr txBox="1">
            <a:spLocks noChangeArrowheads="1"/>
          </p:cNvSpPr>
          <p:nvPr/>
        </p:nvSpPr>
        <p:spPr bwMode="auto">
          <a:xfrm>
            <a:off x="5538787" y="1694656"/>
            <a:ext cx="6211888"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spcBef>
                <a:spcPts val="1000"/>
              </a:spcBef>
            </a:pPr>
            <a:r>
              <a:rPr lang="zh-CN" altLang="en-US" sz="24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使用贝叶斯估计将先验的</a:t>
            </a:r>
            <a:r>
              <a:rPr lang="en-US" altLang="zh-CN" sz="24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RSSI</a:t>
            </a:r>
            <a:r>
              <a:rPr lang="zh-CN" altLang="en-US" sz="24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概率分布与位置信息相结合实现定位</a:t>
            </a:r>
            <a:r>
              <a:rPr lang="en-US" altLang="zh-CN" sz="24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23" name="对象 4">
            <a:extLst>
              <a:ext uri="{FF2B5EF4-FFF2-40B4-BE49-F238E27FC236}">
                <a16:creationId xmlns:a16="http://schemas.microsoft.com/office/drawing/2014/main" id="{EFAB13B3-7CB7-4BEF-94AD-25598F5B6012}"/>
              </a:ext>
            </a:extLst>
          </p:cNvPr>
          <p:cNvGraphicFramePr>
            <a:graphicFrameLocks noChangeAspect="1"/>
          </p:cNvGraphicFramePr>
          <p:nvPr>
            <p:extLst>
              <p:ext uri="{D42A27DB-BD31-4B8C-83A1-F6EECF244321}">
                <p14:modId xmlns:p14="http://schemas.microsoft.com/office/powerpoint/2010/main" val="1091330590"/>
              </p:ext>
            </p:extLst>
          </p:nvPr>
        </p:nvGraphicFramePr>
        <p:xfrm>
          <a:off x="6096000" y="3429000"/>
          <a:ext cx="5273675" cy="1012825"/>
        </p:xfrm>
        <a:graphic>
          <a:graphicData uri="http://schemas.openxmlformats.org/presentationml/2006/ole">
            <mc:AlternateContent xmlns:mc="http://schemas.openxmlformats.org/markup-compatibility/2006">
              <mc:Choice xmlns:v="urn:schemas-microsoft-com:vml" Requires="v">
                <p:oleObj spid="_x0000_s10444" name="Equation" r:id="rId4" imgW="2184400" imgH="419100" progId="Equation.DSMT4">
                  <p:embed/>
                </p:oleObj>
              </mc:Choice>
              <mc:Fallback>
                <p:oleObj name="Equation" r:id="rId4" imgW="2184400" imgH="419100" progId="Equation.DSMT4">
                  <p:embed/>
                  <p:pic>
                    <p:nvPicPr>
                      <p:cNvPr id="26630" name="对象 4">
                        <a:extLst>
                          <a:ext uri="{FF2B5EF4-FFF2-40B4-BE49-F238E27FC236}">
                            <a16:creationId xmlns:a16="http://schemas.microsoft.com/office/drawing/2014/main" id="{37E38170-D801-41FA-8097-EE2F87342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52736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5">
            <a:extLst>
              <a:ext uri="{FF2B5EF4-FFF2-40B4-BE49-F238E27FC236}">
                <a16:creationId xmlns:a16="http://schemas.microsoft.com/office/drawing/2014/main" id="{261C2574-5F5F-4AE0-8264-D52A81F7EA23}"/>
              </a:ext>
            </a:extLst>
          </p:cNvPr>
          <p:cNvGraphicFramePr>
            <a:graphicFrameLocks noChangeAspect="1"/>
          </p:cNvGraphicFramePr>
          <p:nvPr>
            <p:extLst>
              <p:ext uri="{D42A27DB-BD31-4B8C-83A1-F6EECF244321}">
                <p14:modId xmlns:p14="http://schemas.microsoft.com/office/powerpoint/2010/main" val="2740888230"/>
              </p:ext>
            </p:extLst>
          </p:nvPr>
        </p:nvGraphicFramePr>
        <p:xfrm>
          <a:off x="6188075" y="4545206"/>
          <a:ext cx="5376862" cy="977900"/>
        </p:xfrm>
        <a:graphic>
          <a:graphicData uri="http://schemas.openxmlformats.org/presentationml/2006/ole">
            <mc:AlternateContent xmlns:mc="http://schemas.openxmlformats.org/markup-compatibility/2006">
              <mc:Choice xmlns:v="urn:schemas-microsoft-com:vml" Requires="v">
                <p:oleObj spid="_x0000_s10445" name="Equation" r:id="rId6" imgW="2374900" imgH="431800" progId="Equation.DSMT4">
                  <p:embed/>
                </p:oleObj>
              </mc:Choice>
              <mc:Fallback>
                <p:oleObj name="Equation" r:id="rId6" imgW="2374900" imgH="431800" progId="Equation.DSMT4">
                  <p:embed/>
                  <p:pic>
                    <p:nvPicPr>
                      <p:cNvPr id="26631" name="对象 5">
                        <a:extLst>
                          <a:ext uri="{FF2B5EF4-FFF2-40B4-BE49-F238E27FC236}">
                            <a16:creationId xmlns:a16="http://schemas.microsoft.com/office/drawing/2014/main" id="{36C21EF8-E398-470E-8524-AA6402C854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075" y="4545206"/>
                        <a:ext cx="53768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a:extLst>
              <a:ext uri="{FF2B5EF4-FFF2-40B4-BE49-F238E27FC236}">
                <a16:creationId xmlns:a16="http://schemas.microsoft.com/office/drawing/2014/main" id="{DB323E76-EF4A-498F-A207-BF3A83BD6260}"/>
              </a:ext>
            </a:extLst>
          </p:cNvPr>
          <p:cNvSpPr/>
          <p:nvPr/>
        </p:nvSpPr>
        <p:spPr>
          <a:xfrm>
            <a:off x="988671" y="6505132"/>
            <a:ext cx="1800493" cy="307777"/>
          </a:xfrm>
          <a:prstGeom prst="rect">
            <a:avLst/>
          </a:prstGeom>
        </p:spPr>
        <p:txBody>
          <a:bodyPr wrap="none">
            <a:spAutoFit/>
          </a:bodyPr>
          <a:lstStyle/>
          <a:p>
            <a:pPr>
              <a:defRPr/>
            </a:pPr>
            <a:r>
              <a:rPr lang="zh-CN" altLang="zh-CN" sz="14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权重分布</a:t>
            </a:r>
            <a:r>
              <a:rPr lang="zh-CN" altLang="en-US" sz="14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与定位结果</a:t>
            </a:r>
          </a:p>
        </p:txBody>
      </p:sp>
      <p:pic>
        <p:nvPicPr>
          <p:cNvPr id="26" name="图片 6">
            <a:extLst>
              <a:ext uri="{FF2B5EF4-FFF2-40B4-BE49-F238E27FC236}">
                <a16:creationId xmlns:a16="http://schemas.microsoft.com/office/drawing/2014/main" id="{F5B69A31-9013-42D7-9F0E-CB893E3559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66" y="4096201"/>
            <a:ext cx="3950795" cy="236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EBB2E114-8A0F-40D0-B572-A4F44FE8B5EA}"/>
              </a:ext>
            </a:extLst>
          </p:cNvPr>
          <p:cNvSpPr txBox="1"/>
          <p:nvPr/>
        </p:nvSpPr>
        <p:spPr>
          <a:xfrm>
            <a:off x="5538787" y="3573463"/>
            <a:ext cx="649288" cy="523875"/>
          </a:xfrm>
          <a:prstGeom prst="rect">
            <a:avLst/>
          </a:prstGeom>
          <a:noFill/>
        </p:spPr>
        <p:txBody>
          <a:bodyPr wrap="none">
            <a:spAutoFit/>
          </a:bodyPr>
          <a:lstStyle/>
          <a:p>
            <a:pPr>
              <a:defRPr/>
            </a:pPr>
            <a:r>
              <a:rPr lang="en-US" altLang="zh-CN" sz="2800" dirty="0">
                <a:solidFill>
                  <a:schemeClr val="tx1">
                    <a:lumMod val="50000"/>
                  </a:schemeClr>
                </a:solidFill>
              </a:rPr>
              <a:t>(1)</a:t>
            </a:r>
            <a:endParaRPr lang="zh-CN" altLang="en-US" sz="2800" dirty="0">
              <a:solidFill>
                <a:schemeClr val="tx1">
                  <a:lumMod val="50000"/>
                </a:schemeClr>
              </a:solidFill>
            </a:endParaRPr>
          </a:p>
        </p:txBody>
      </p:sp>
      <p:sp>
        <p:nvSpPr>
          <p:cNvPr id="28" name="文本框 27">
            <a:extLst>
              <a:ext uri="{FF2B5EF4-FFF2-40B4-BE49-F238E27FC236}">
                <a16:creationId xmlns:a16="http://schemas.microsoft.com/office/drawing/2014/main" id="{E60798D9-2CE3-4319-B2FD-F5F9923288D5}"/>
              </a:ext>
            </a:extLst>
          </p:cNvPr>
          <p:cNvSpPr txBox="1"/>
          <p:nvPr/>
        </p:nvSpPr>
        <p:spPr>
          <a:xfrm>
            <a:off x="5538787" y="4667250"/>
            <a:ext cx="649288" cy="523875"/>
          </a:xfrm>
          <a:prstGeom prst="rect">
            <a:avLst/>
          </a:prstGeom>
          <a:noFill/>
        </p:spPr>
        <p:txBody>
          <a:bodyPr wrap="none">
            <a:spAutoFit/>
          </a:bodyPr>
          <a:lstStyle/>
          <a:p>
            <a:pPr>
              <a:defRPr/>
            </a:pPr>
            <a:r>
              <a:rPr lang="en-US" altLang="zh-CN" sz="2800" dirty="0">
                <a:solidFill>
                  <a:schemeClr val="tx1">
                    <a:lumMod val="50000"/>
                  </a:schemeClr>
                </a:solidFill>
              </a:rPr>
              <a:t>(2)</a:t>
            </a:r>
            <a:endParaRPr lang="zh-CN" altLang="en-US" sz="2800" dirty="0">
              <a:solidFill>
                <a:schemeClr val="tx1">
                  <a:lumMod val="50000"/>
                </a:schemeClr>
              </a:solidFill>
            </a:endParaRPr>
          </a:p>
        </p:txBody>
      </p:sp>
      <p:pic>
        <p:nvPicPr>
          <p:cNvPr id="29" name="图片 3">
            <a:extLst>
              <a:ext uri="{FF2B5EF4-FFF2-40B4-BE49-F238E27FC236}">
                <a16:creationId xmlns:a16="http://schemas.microsoft.com/office/drawing/2014/main" id="{11926A3A-E861-4ADB-A12D-BE1B60FA6F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64571"/>
            <a:ext cx="3950795" cy="236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4C89704B-1B29-4B0D-88A9-CE34D7F1A49C}"/>
              </a:ext>
            </a:extLst>
          </p:cNvPr>
          <p:cNvSpPr txBox="1"/>
          <p:nvPr/>
        </p:nvSpPr>
        <p:spPr>
          <a:xfrm>
            <a:off x="717737" y="3573502"/>
            <a:ext cx="2589907" cy="307777"/>
          </a:xfrm>
          <a:prstGeom prst="rect">
            <a:avLst/>
          </a:prstGeom>
          <a:noFill/>
        </p:spPr>
        <p:txBody>
          <a:bodyPr wrap="square">
            <a:spAutoFit/>
          </a:bodyPr>
          <a:lstStyle/>
          <a:p>
            <a:pPr>
              <a:defRPr/>
            </a:pP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RSSI=-40</a:t>
            </a: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时二维空间概率分布</a:t>
            </a:r>
          </a:p>
        </p:txBody>
      </p:sp>
    </p:spTree>
    <p:extLst>
      <p:ext uri="{BB962C8B-B14F-4D97-AF65-F5344CB8AC3E}">
        <p14:creationId xmlns:p14="http://schemas.microsoft.com/office/powerpoint/2010/main" val="292612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3.4</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实验场地与设备 </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95" name="Picture 7">
            <a:extLst>
              <a:ext uri="{FF2B5EF4-FFF2-40B4-BE49-F238E27FC236}">
                <a16:creationId xmlns:a16="http://schemas.microsoft.com/office/drawing/2014/main" id="{5CACBAF0-0742-4C09-8CC3-E6BA77CA0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4" y="1321648"/>
            <a:ext cx="2898734" cy="221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a:extLst>
              <a:ext uri="{FF2B5EF4-FFF2-40B4-BE49-F238E27FC236}">
                <a16:creationId xmlns:a16="http://schemas.microsoft.com/office/drawing/2014/main" id="{1502A5E9-DBE8-4CD2-9511-7B64FDB9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37" y="1321648"/>
            <a:ext cx="2951517" cy="221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本框 30">
            <a:extLst>
              <a:ext uri="{FF2B5EF4-FFF2-40B4-BE49-F238E27FC236}">
                <a16:creationId xmlns:a16="http://schemas.microsoft.com/office/drawing/2014/main" id="{164AEDC5-39CC-4824-9008-5ECBAC0E05C3}"/>
              </a:ext>
            </a:extLst>
          </p:cNvPr>
          <p:cNvSpPr txBox="1"/>
          <p:nvPr/>
        </p:nvSpPr>
        <p:spPr>
          <a:xfrm>
            <a:off x="6366367" y="1979194"/>
            <a:ext cx="6191954" cy="4001095"/>
          </a:xfrm>
          <a:prstGeom prst="rect">
            <a:avLst/>
          </a:prstGeom>
          <a:noFill/>
        </p:spPr>
        <p:txBody>
          <a:bodyPr wrap="square">
            <a:spAutoFit/>
          </a:bodyPr>
          <a:lstStyle/>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实验场地：</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(1)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区域大小： </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平方米</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(2)  RSSI</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采样间隔：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0.2</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(3)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测试点：间隔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0.9</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米，共</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(4)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节点间隔：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1.8</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米</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硬件设备</a:t>
            </a:r>
            <a:r>
              <a:rPr lang="zh-CN" altLang="en-US"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深圳云里物里科技研发的</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E5</a:t>
            </a:r>
            <a:r>
              <a:rPr lang="zh-CN"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定位型</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低功耗</a:t>
            </a:r>
            <a:r>
              <a:rPr lang="zh-CN"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蓝牙</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和华为</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P20</a:t>
            </a:r>
          </a:p>
          <a:p>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采集软件：</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LOPSI</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实验室开发的</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GetSensorData2.1</a:t>
            </a: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pic>
        <p:nvPicPr>
          <p:cNvPr id="6" name="图片 5">
            <a:extLst>
              <a:ext uri="{FF2B5EF4-FFF2-40B4-BE49-F238E27FC236}">
                <a16:creationId xmlns:a16="http://schemas.microsoft.com/office/drawing/2014/main" id="{BE8F7235-52EE-4A7B-B6B8-9784617ACBE6}"/>
              </a:ext>
            </a:extLst>
          </p:cNvPr>
          <p:cNvPicPr>
            <a:picLocks noChangeAspect="1"/>
          </p:cNvPicPr>
          <p:nvPr/>
        </p:nvPicPr>
        <p:blipFill>
          <a:blip r:embed="rId5"/>
          <a:stretch>
            <a:fillRect/>
          </a:stretch>
        </p:blipFill>
        <p:spPr>
          <a:xfrm>
            <a:off x="1911850" y="4010520"/>
            <a:ext cx="2743607" cy="2277085"/>
          </a:xfrm>
          <a:prstGeom prst="rect">
            <a:avLst/>
          </a:prstGeom>
        </p:spPr>
      </p:pic>
      <p:sp>
        <p:nvSpPr>
          <p:cNvPr id="7" name="文本框 6">
            <a:extLst>
              <a:ext uri="{FF2B5EF4-FFF2-40B4-BE49-F238E27FC236}">
                <a16:creationId xmlns:a16="http://schemas.microsoft.com/office/drawing/2014/main" id="{90701C48-964E-4C30-8EEC-192EFE1772BC}"/>
              </a:ext>
            </a:extLst>
          </p:cNvPr>
          <p:cNvSpPr txBox="1"/>
          <p:nvPr/>
        </p:nvSpPr>
        <p:spPr>
          <a:xfrm>
            <a:off x="2729656" y="3641188"/>
            <a:ext cx="1229824" cy="369332"/>
          </a:xfrm>
          <a:prstGeom prst="rect">
            <a:avLst/>
          </a:prstGeom>
          <a:noFill/>
        </p:spPr>
        <p:txBody>
          <a:bodyPr wrap="none" rtlCol="0">
            <a:spAutoFit/>
          </a:bodyPr>
          <a:lstStyle/>
          <a:p>
            <a:r>
              <a:rPr lang="zh-CN" altLang="en-US"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实验场地</a:t>
            </a:r>
            <a:r>
              <a:rPr lang="en-US" altLang="zh-CN"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73C6A3D9-CDAC-4FE5-A99F-4CA99E525F31}"/>
              </a:ext>
            </a:extLst>
          </p:cNvPr>
          <p:cNvSpPr txBox="1"/>
          <p:nvPr/>
        </p:nvSpPr>
        <p:spPr>
          <a:xfrm>
            <a:off x="2729655" y="6330350"/>
            <a:ext cx="1107996" cy="369332"/>
          </a:xfrm>
          <a:prstGeom prst="rect">
            <a:avLst/>
          </a:prstGeom>
          <a:noFill/>
        </p:spPr>
        <p:txBody>
          <a:bodyPr wrap="none" rtlCol="0">
            <a:spAutoFit/>
          </a:bodyPr>
          <a:lstStyle/>
          <a:p>
            <a:r>
              <a:rPr lang="zh-CN" altLang="en-US"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蓝牙节点</a:t>
            </a:r>
          </a:p>
        </p:txBody>
      </p:sp>
    </p:spTree>
    <p:extLst>
      <p:ext uri="{BB962C8B-B14F-4D97-AF65-F5344CB8AC3E}">
        <p14:creationId xmlns:p14="http://schemas.microsoft.com/office/powerpoint/2010/main" val="1598049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3.5</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实验结果及分析 </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90" name="Picture 2">
            <a:extLst>
              <a:ext uri="{FF2B5EF4-FFF2-40B4-BE49-F238E27FC236}">
                <a16:creationId xmlns:a16="http://schemas.microsoft.com/office/drawing/2014/main" id="{E6947B9B-2254-4FA9-A0CD-2E3C6EA9F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00" y="1307220"/>
            <a:ext cx="3066435" cy="229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6E77F5D5-0489-4C1B-9D59-D6E52FBFA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00" y="4105165"/>
            <a:ext cx="3066433" cy="229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80DDC0A-87A3-4DCE-815D-52499501691C}"/>
              </a:ext>
            </a:extLst>
          </p:cNvPr>
          <p:cNvSpPr txBox="1"/>
          <p:nvPr/>
        </p:nvSpPr>
        <p:spPr>
          <a:xfrm>
            <a:off x="1821090" y="3602542"/>
            <a:ext cx="1351652" cy="307777"/>
          </a:xfrm>
          <a:prstGeom prst="rect">
            <a:avLst/>
          </a:prstGeom>
          <a:noFill/>
        </p:spPr>
        <p:txBody>
          <a:bodyPr wrap="none" rtlCol="0">
            <a:spAutoFit/>
          </a:bodyPr>
          <a:lstStyle/>
          <a:p>
            <a:pPr>
              <a:defRPr/>
            </a:pP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不同方法的</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CDF</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F0EAE57-7CA0-46C9-8787-C9DA6F09F4AC}"/>
              </a:ext>
            </a:extLst>
          </p:cNvPr>
          <p:cNvSpPr txBox="1"/>
          <p:nvPr/>
        </p:nvSpPr>
        <p:spPr>
          <a:xfrm>
            <a:off x="1596669" y="6384424"/>
            <a:ext cx="1800493" cy="307777"/>
          </a:xfrm>
          <a:prstGeom prst="rect">
            <a:avLst/>
          </a:prstGeom>
          <a:noFill/>
        </p:spPr>
        <p:txBody>
          <a:bodyPr wrap="none" rtlCol="0">
            <a:spAutoFit/>
          </a:bodyPr>
          <a:lstStyle/>
          <a:p>
            <a:pPr>
              <a:defRPr/>
            </a:pP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不同方法的误差曲线</a:t>
            </a:r>
          </a:p>
        </p:txBody>
      </p:sp>
      <p:sp>
        <p:nvSpPr>
          <p:cNvPr id="5" name="文本框 4">
            <a:extLst>
              <a:ext uri="{FF2B5EF4-FFF2-40B4-BE49-F238E27FC236}">
                <a16:creationId xmlns:a16="http://schemas.microsoft.com/office/drawing/2014/main" id="{6C30BEAF-6261-4AA8-912D-4F3463C403FD}"/>
              </a:ext>
            </a:extLst>
          </p:cNvPr>
          <p:cNvSpPr txBox="1"/>
          <p:nvPr/>
        </p:nvSpPr>
        <p:spPr>
          <a:xfrm>
            <a:off x="6101381" y="1591624"/>
            <a:ext cx="5126919" cy="5078313"/>
          </a:xfrm>
          <a:prstGeom prst="rect">
            <a:avLst/>
          </a:prstGeom>
          <a:noFill/>
        </p:spPr>
        <p:txBody>
          <a:bodyPr wrap="square" rtlCol="0">
            <a:spAutoFit/>
          </a:bodyPr>
          <a:lstStyle/>
          <a:p>
            <a:r>
              <a:rPr lang="zh-CN" altLang="en-US" dirty="0">
                <a:solidFill>
                  <a:schemeClr val="tx1">
                    <a:lumMod val="60000"/>
                    <a:lumOff val="40000"/>
                  </a:schemeClr>
                </a:solidFill>
              </a:rPr>
              <a:t>不同方法对比：</a:t>
            </a:r>
            <a:endParaRPr lang="en-US" altLang="zh-CN" dirty="0">
              <a:solidFill>
                <a:schemeClr val="tx1">
                  <a:lumMod val="60000"/>
                  <a:lumOff val="40000"/>
                </a:schemeClr>
              </a:solidFill>
            </a:endParaRPr>
          </a:p>
          <a:p>
            <a:r>
              <a:rPr lang="en-US" altLang="zh-CN" dirty="0"/>
              <a:t>        </a:t>
            </a:r>
            <a:r>
              <a:rPr lang="zh-CN" altLang="en-US" dirty="0"/>
              <a:t>将本文方法与三边定位算法、加权质心定位  </a:t>
            </a:r>
            <a:endParaRPr lang="en-US" altLang="zh-CN" dirty="0"/>
          </a:p>
          <a:p>
            <a:r>
              <a:rPr lang="en-US" altLang="zh-CN" dirty="0"/>
              <a:t>        </a:t>
            </a:r>
            <a:r>
              <a:rPr lang="zh-CN" altLang="en-US" dirty="0"/>
              <a:t>算法、文献</a:t>
            </a:r>
            <a:r>
              <a:rPr lang="en-US" altLang="zh-CN" dirty="0"/>
              <a:t>[31]</a:t>
            </a:r>
            <a:r>
              <a:rPr lang="zh-CN" altLang="en-US" dirty="0"/>
              <a:t>提出的基于权重校正的加权</a:t>
            </a:r>
            <a:endParaRPr lang="en-US" altLang="zh-CN" dirty="0"/>
          </a:p>
          <a:p>
            <a:r>
              <a:rPr lang="en-US" altLang="zh-CN" dirty="0"/>
              <a:t>        </a:t>
            </a:r>
            <a:r>
              <a:rPr lang="zh-CN" altLang="en-US" dirty="0"/>
              <a:t>质心算法就行对比实验，得到不同方法的   </a:t>
            </a:r>
            <a:endParaRPr lang="en-US" altLang="zh-CN" dirty="0"/>
          </a:p>
          <a:p>
            <a:r>
              <a:rPr lang="en-US" altLang="zh-CN" dirty="0"/>
              <a:t>        CDF</a:t>
            </a:r>
            <a:r>
              <a:rPr lang="zh-CN" altLang="en-US" dirty="0"/>
              <a:t>和误差曲线。</a:t>
            </a:r>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chemeClr val="tx1">
                    <a:lumMod val="60000"/>
                    <a:lumOff val="40000"/>
                  </a:schemeClr>
                </a:solidFill>
              </a:rPr>
              <a:t>对比结果分析：</a:t>
            </a:r>
            <a:endParaRPr lang="en-US" altLang="zh-CN" dirty="0">
              <a:solidFill>
                <a:schemeClr val="tx1">
                  <a:lumMod val="60000"/>
                  <a:lumOff val="40000"/>
                </a:schemeClr>
              </a:solidFill>
            </a:endParaRPr>
          </a:p>
          <a:p>
            <a:r>
              <a:rPr lang="en-US" altLang="zh-CN" dirty="0"/>
              <a:t>         </a:t>
            </a:r>
            <a:r>
              <a:rPr lang="zh-CN" altLang="en-US" dirty="0"/>
              <a:t>本文所提本文所提方法的定位效果优于传统    </a:t>
            </a:r>
            <a:endParaRPr lang="en-US" altLang="zh-CN" dirty="0"/>
          </a:p>
          <a:p>
            <a:r>
              <a:rPr lang="en-US" altLang="zh-CN" dirty="0"/>
              <a:t>         </a:t>
            </a:r>
            <a:r>
              <a:rPr lang="zh-CN" altLang="en-US" dirty="0"/>
              <a:t>定位方法和文献</a:t>
            </a:r>
            <a:r>
              <a:rPr lang="en-US" altLang="zh-CN" dirty="0"/>
              <a:t>[31]</a:t>
            </a:r>
            <a:r>
              <a:rPr lang="zh-CN" altLang="en-US" dirty="0"/>
              <a:t>所用方法的定位效果。</a:t>
            </a:r>
            <a:endParaRPr lang="en-US" altLang="zh-CN" dirty="0"/>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本文方法在</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误差累计概率分布为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时的定</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位精度为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0.97</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米，均方根误差为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1.17</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米，明  </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显优于上面三种算法。</a:t>
            </a:r>
            <a:r>
              <a:rPr lang="en-US" altLang="zh-CN" dirty="0"/>
              <a:t>         </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89882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3.6</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实验结果及分析 </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6C30BEAF-6261-4AA8-912D-4F3463C403FD}"/>
              </a:ext>
            </a:extLst>
          </p:cNvPr>
          <p:cNvSpPr txBox="1"/>
          <p:nvPr/>
        </p:nvSpPr>
        <p:spPr>
          <a:xfrm>
            <a:off x="6101381" y="1591624"/>
            <a:ext cx="5126919" cy="3970318"/>
          </a:xfrm>
          <a:prstGeom prst="rect">
            <a:avLst/>
          </a:prstGeom>
          <a:noFill/>
        </p:spPr>
        <p:txBody>
          <a:bodyPr wrap="square" rtlCol="0">
            <a:spAutoFit/>
          </a:bodyPr>
          <a:lstStyle/>
          <a:p>
            <a:r>
              <a:rPr lang="zh-CN" altLang="en-US" dirty="0">
                <a:solidFill>
                  <a:schemeClr val="tx1">
                    <a:lumMod val="60000"/>
                    <a:lumOff val="40000"/>
                  </a:schemeClr>
                </a:solidFill>
              </a:rPr>
              <a:t>噪声生成：</a:t>
            </a:r>
            <a:endParaRPr lang="en-US" altLang="zh-CN" dirty="0">
              <a:solidFill>
                <a:schemeClr val="tx1">
                  <a:lumMod val="60000"/>
                  <a:lumOff val="40000"/>
                </a:schemeClr>
              </a:solidFill>
            </a:endParaRPr>
          </a:p>
          <a:p>
            <a:r>
              <a:rPr lang="zh-CN" altLang="en-US" dirty="0"/>
              <a:t>       对采集得到的数据进行高斯滤波后得到噪声</a:t>
            </a:r>
            <a:endParaRPr lang="en-US" altLang="zh-CN" dirty="0"/>
          </a:p>
          <a:p>
            <a:r>
              <a:rPr lang="en-US" altLang="zh-CN" dirty="0"/>
              <a:t>       </a:t>
            </a:r>
            <a:r>
              <a:rPr lang="zh-CN" altLang="en-US" dirty="0"/>
              <a:t>较小的数据，此基础上添加不同方差的高斯</a:t>
            </a:r>
            <a:endParaRPr lang="en-US" altLang="zh-CN" dirty="0"/>
          </a:p>
          <a:p>
            <a:r>
              <a:rPr lang="en-US" altLang="zh-CN" dirty="0"/>
              <a:t>       </a:t>
            </a:r>
            <a:r>
              <a:rPr lang="zh-CN" altLang="en-US" dirty="0"/>
              <a:t>白噪声得到含有不同误差的数据。</a:t>
            </a:r>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chemeClr val="tx1">
                    <a:lumMod val="60000"/>
                    <a:lumOff val="40000"/>
                  </a:schemeClr>
                </a:solidFill>
              </a:rPr>
              <a:t>对比结果分析：</a:t>
            </a:r>
            <a:endParaRPr lang="en-US" altLang="zh-CN" dirty="0">
              <a:solidFill>
                <a:schemeClr val="tx1">
                  <a:lumMod val="60000"/>
                  <a:lumOff val="40000"/>
                </a:schemeClr>
              </a:solidFill>
            </a:endParaRPr>
          </a:p>
          <a:p>
            <a:r>
              <a:rPr lang="zh-CN" altLang="en-US" dirty="0"/>
              <a:t>       随着噪声方差增加，各个方法的均值误差变</a:t>
            </a:r>
            <a:endParaRPr lang="en-US" altLang="zh-CN" dirty="0"/>
          </a:p>
          <a:p>
            <a:r>
              <a:rPr lang="en-US" altLang="zh-CN" dirty="0"/>
              <a:t>       </a:t>
            </a:r>
            <a:r>
              <a:rPr lang="zh-CN" altLang="en-US" dirty="0"/>
              <a:t>大，本文方法幅度最小。因此，相比与其他</a:t>
            </a:r>
            <a:endParaRPr lang="en-US" altLang="zh-CN" dirty="0"/>
          </a:p>
          <a:p>
            <a:r>
              <a:rPr lang="en-US" altLang="zh-CN" dirty="0"/>
              <a:t>       </a:t>
            </a:r>
            <a:r>
              <a:rPr lang="zh-CN" altLang="en-US" dirty="0"/>
              <a:t>三种方法本文方法具有较强的抗干扰特性。</a:t>
            </a:r>
            <a:endParaRPr lang="en-US" altLang="zh-CN" dirty="0"/>
          </a:p>
          <a:p>
            <a:endParaRPr lang="en-US" altLang="zh-CN" dirty="0"/>
          </a:p>
          <a:p>
            <a:endParaRPr lang="zh-CN" altLang="en-US" dirty="0"/>
          </a:p>
        </p:txBody>
      </p:sp>
      <p:pic>
        <p:nvPicPr>
          <p:cNvPr id="11" name="图片 10">
            <a:extLst>
              <a:ext uri="{FF2B5EF4-FFF2-40B4-BE49-F238E27FC236}">
                <a16:creationId xmlns:a16="http://schemas.microsoft.com/office/drawing/2014/main" id="{B6C67516-F507-4754-A04E-2C88AF4AFAED}"/>
              </a:ext>
            </a:extLst>
          </p:cNvPr>
          <p:cNvPicPr>
            <a:picLocks noChangeAspect="1"/>
          </p:cNvPicPr>
          <p:nvPr/>
        </p:nvPicPr>
        <p:blipFill>
          <a:blip r:embed="rId3"/>
          <a:stretch>
            <a:fillRect/>
          </a:stretch>
        </p:blipFill>
        <p:spPr>
          <a:xfrm>
            <a:off x="254264" y="2034539"/>
            <a:ext cx="5581650" cy="3235516"/>
          </a:xfrm>
          <a:prstGeom prst="rect">
            <a:avLst/>
          </a:prstGeom>
        </p:spPr>
      </p:pic>
      <p:sp>
        <p:nvSpPr>
          <p:cNvPr id="12" name="文本框 11">
            <a:extLst>
              <a:ext uri="{FF2B5EF4-FFF2-40B4-BE49-F238E27FC236}">
                <a16:creationId xmlns:a16="http://schemas.microsoft.com/office/drawing/2014/main" id="{081754B4-1327-4BE3-8038-BED390CAACFF}"/>
              </a:ext>
            </a:extLst>
          </p:cNvPr>
          <p:cNvSpPr txBox="1"/>
          <p:nvPr/>
        </p:nvSpPr>
        <p:spPr>
          <a:xfrm>
            <a:off x="1438275" y="5383457"/>
            <a:ext cx="2886128" cy="307777"/>
          </a:xfrm>
          <a:prstGeom prst="rect">
            <a:avLst/>
          </a:prstGeom>
          <a:noFill/>
        </p:spPr>
        <p:txBody>
          <a:bodyPr wrap="square" rtlCol="0">
            <a:spAutoFit/>
          </a:bodyPr>
          <a:lstStyle/>
          <a:p>
            <a:pPr>
              <a:defRPr/>
            </a:pP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不同噪声下各定位方法的均方误差</a:t>
            </a:r>
          </a:p>
        </p:txBody>
      </p:sp>
    </p:spTree>
    <p:extLst>
      <p:ext uri="{BB962C8B-B14F-4D97-AF65-F5344CB8AC3E}">
        <p14:creationId xmlns:p14="http://schemas.microsoft.com/office/powerpoint/2010/main" val="27572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ph type="sldNum" sz="quarter" idx="4294967295"/>
          </p:nvPr>
        </p:nvSpPr>
        <p:spPr>
          <a:xfrm>
            <a:off x="8923914" y="7345618"/>
            <a:ext cx="2560320" cy="363856"/>
          </a:xfrm>
          <a:prstGeom prst="rect">
            <a:avLst/>
          </a:prstGeom>
        </p:spPr>
        <p:txBody>
          <a:bodyPr/>
          <a:lstStyle/>
          <a:p>
            <a:pPr algn="r" defTabSz="1097280">
              <a:defRPr/>
            </a:pPr>
            <a:fld id="{8E0A9F9B-E698-44D9-B64B-20A47D0DE744}" type="slidenum">
              <a:rPr lang="zh-CN" altLang="en-US" sz="2160">
                <a:solidFill>
                  <a:prstClr val="white"/>
                </a:solidFill>
                <a:latin typeface="Times New Roman" panose="02020503050405090304" pitchFamily="18" charset="0"/>
                <a:ea typeface="宋体" panose="02010600030101010101" pitchFamily="2" charset="-122"/>
                <a:cs typeface="Times New Roman" panose="02020503050405090304" pitchFamily="18" charset="0"/>
              </a:rPr>
              <a:pPr algn="r" defTabSz="1097280">
                <a:defRPr/>
              </a:pPr>
              <a:t>2</a:t>
            </a:fld>
            <a:endParaRPr lang="zh-CN" altLang="en-US" sz="2160" dirty="0">
              <a:solidFill>
                <a:prstClr val="white"/>
              </a:solidFill>
              <a:latin typeface="Times New Roman" panose="02020503050405090304" pitchFamily="18" charset="0"/>
              <a:ea typeface="宋体" panose="02010600030101010101" pitchFamily="2" charset="-122"/>
              <a:cs typeface="Times New Roman" panose="02020503050405090304" pitchFamily="18" charset="0"/>
            </a:endParaRPr>
          </a:p>
        </p:txBody>
      </p:sp>
      <p:sp>
        <p:nvSpPr>
          <p:cNvPr id="27" name="TextBox 26"/>
          <p:cNvSpPr txBox="1"/>
          <p:nvPr/>
        </p:nvSpPr>
        <p:spPr>
          <a:xfrm>
            <a:off x="1293996" y="1635674"/>
            <a:ext cx="553998" cy="1677162"/>
          </a:xfrm>
          <a:prstGeom prst="rect">
            <a:avLst/>
          </a:prstGeom>
          <a:noFill/>
        </p:spPr>
        <p:txBody>
          <a:bodyPr vert="eaVert" wrap="square" rtlCol="0">
            <a:spAutoFit/>
          </a:bodyPr>
          <a:lstStyle/>
          <a:p>
            <a:pPr defTabSz="1097280"/>
            <a:r>
              <a:rPr lang="zh-CN" altLang="en-US" sz="2400" b="1" dirty="0">
                <a:solidFill>
                  <a:srgbClr val="1F497D">
                    <a:lumMod val="75000"/>
                  </a:srgbClr>
                </a:solidFill>
                <a:latin typeface="微软雅黑" panose="020B0503020204020204" pitchFamily="34" charset="-122"/>
                <a:ea typeface="微软雅黑" panose="020B0503020204020204" pitchFamily="34" charset="-122"/>
              </a:rPr>
              <a:t>目   录</a:t>
            </a:r>
          </a:p>
        </p:txBody>
      </p:sp>
      <p:sp>
        <p:nvSpPr>
          <p:cNvPr id="4" name="TextBox 30"/>
          <p:cNvSpPr txBox="1"/>
          <p:nvPr/>
        </p:nvSpPr>
        <p:spPr>
          <a:xfrm>
            <a:off x="2985256" y="1614398"/>
            <a:ext cx="2160240" cy="424732"/>
          </a:xfrm>
          <a:prstGeom prst="rect">
            <a:avLst/>
          </a:prstGeom>
          <a:noFill/>
        </p:spPr>
        <p:txBody>
          <a:bodyPr vert="horz" wrap="square" rtlCol="0">
            <a:spAutoFit/>
          </a:bodyPr>
          <a:lstStyle/>
          <a:p>
            <a:pPr defTabSz="1097280" fontAlgn="b"/>
            <a:r>
              <a:rPr lang="zh-CN" altLang="en-US" sz="2160" dirty="0">
                <a:solidFill>
                  <a:srgbClr val="1F497D">
                    <a:lumMod val="75000"/>
                  </a:srgbClr>
                </a:solidFill>
                <a:latin typeface="微软雅黑" panose="020B0503020204020204" pitchFamily="34" charset="-122"/>
                <a:ea typeface="微软雅黑" panose="020B0503020204020204" pitchFamily="34" charset="-122"/>
              </a:rPr>
              <a:t>研究背景及意义</a:t>
            </a:r>
          </a:p>
        </p:txBody>
      </p:sp>
      <p:sp>
        <p:nvSpPr>
          <p:cNvPr id="5" name="泪滴形 4"/>
          <p:cNvSpPr/>
          <p:nvPr/>
        </p:nvSpPr>
        <p:spPr>
          <a:xfrm>
            <a:off x="2466797" y="1635673"/>
            <a:ext cx="453026" cy="421925"/>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altLang="zh-CN" sz="2160" dirty="0">
                <a:solidFill>
                  <a:prstClr val="white"/>
                </a:solidFill>
                <a:latin typeface="微软雅黑" panose="020B0503020204020204" pitchFamily="34" charset="-122"/>
                <a:ea typeface="微软雅黑" panose="020B0503020204020204" pitchFamily="34" charset="-122"/>
              </a:rPr>
              <a:t>1</a:t>
            </a:r>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16" name="TextBox 30">
            <a:extLst>
              <a:ext uri="{FF2B5EF4-FFF2-40B4-BE49-F238E27FC236}">
                <a16:creationId xmlns:a16="http://schemas.microsoft.com/office/drawing/2014/main" id="{51ACF61B-C02A-C840-970C-9B479E8C9D7A}"/>
              </a:ext>
            </a:extLst>
          </p:cNvPr>
          <p:cNvSpPr txBox="1"/>
          <p:nvPr/>
        </p:nvSpPr>
        <p:spPr>
          <a:xfrm>
            <a:off x="2966313" y="2187640"/>
            <a:ext cx="4944290" cy="424732"/>
          </a:xfrm>
          <a:prstGeom prst="rect">
            <a:avLst/>
          </a:prstGeom>
          <a:noFill/>
        </p:spPr>
        <p:txBody>
          <a:bodyPr vert="horz" wrap="square" rtlCol="0">
            <a:spAutoFit/>
          </a:bodyPr>
          <a:lstStyle/>
          <a:p>
            <a:pPr defTabSz="1097280"/>
            <a:r>
              <a:rPr lang="zh-CN" altLang="en-US" sz="2160" dirty="0">
                <a:solidFill>
                  <a:srgbClr val="1F497D">
                    <a:lumMod val="75000"/>
                  </a:srgbClr>
                </a:solidFill>
                <a:latin typeface="微软雅黑" panose="020B0503020204020204" pitchFamily="34" charset="-122"/>
                <a:ea typeface="微软雅黑" panose="020B0503020204020204" pitchFamily="34" charset="-122"/>
              </a:rPr>
              <a:t>室内定位方法与原理</a:t>
            </a:r>
          </a:p>
        </p:txBody>
      </p:sp>
      <p:sp>
        <p:nvSpPr>
          <p:cNvPr id="17" name="泪滴形 4">
            <a:extLst>
              <a:ext uri="{FF2B5EF4-FFF2-40B4-BE49-F238E27FC236}">
                <a16:creationId xmlns:a16="http://schemas.microsoft.com/office/drawing/2014/main" id="{A3F06EAC-241C-6449-B653-226804A8B01B}"/>
              </a:ext>
            </a:extLst>
          </p:cNvPr>
          <p:cNvSpPr/>
          <p:nvPr/>
        </p:nvSpPr>
        <p:spPr>
          <a:xfrm>
            <a:off x="2447854" y="2208914"/>
            <a:ext cx="453026" cy="421925"/>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altLang="zh-CN" sz="2160" dirty="0">
                <a:solidFill>
                  <a:prstClr val="white"/>
                </a:solidFill>
                <a:latin typeface="微软雅黑" panose="020B0503020204020204" pitchFamily="34" charset="-122"/>
                <a:ea typeface="微软雅黑" panose="020B0503020204020204" pitchFamily="34" charset="-122"/>
              </a:rPr>
              <a:t>2</a:t>
            </a:r>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18" name="TextBox 30">
            <a:extLst>
              <a:ext uri="{FF2B5EF4-FFF2-40B4-BE49-F238E27FC236}">
                <a16:creationId xmlns:a16="http://schemas.microsoft.com/office/drawing/2014/main" id="{31F6EB4C-05FC-0246-BF3A-641A6C9FBD74}"/>
              </a:ext>
            </a:extLst>
          </p:cNvPr>
          <p:cNvSpPr txBox="1"/>
          <p:nvPr/>
        </p:nvSpPr>
        <p:spPr>
          <a:xfrm>
            <a:off x="2966312" y="2764244"/>
            <a:ext cx="6326844" cy="424732"/>
          </a:xfrm>
          <a:prstGeom prst="rect">
            <a:avLst/>
          </a:prstGeom>
          <a:noFill/>
        </p:spPr>
        <p:txBody>
          <a:bodyPr vert="horz" wrap="square" rtlCol="0">
            <a:spAutoFit/>
          </a:bodyPr>
          <a:lstStyle/>
          <a:p>
            <a:pPr defTabSz="1097280"/>
            <a:r>
              <a:rPr lang="zh-CN" altLang="en-US" sz="2160" dirty="0">
                <a:solidFill>
                  <a:srgbClr val="1F497D">
                    <a:lumMod val="75000"/>
                  </a:srgbClr>
                </a:solidFill>
                <a:latin typeface="微软雅黑" panose="020B0503020204020204" pitchFamily="34" charset="-122"/>
                <a:ea typeface="微软雅黑" panose="020B0503020204020204" pitchFamily="34" charset="-122"/>
              </a:rPr>
              <a:t>基于</a:t>
            </a:r>
            <a:r>
              <a:rPr lang="en-US" altLang="zh-CN" sz="2160" dirty="0">
                <a:solidFill>
                  <a:srgbClr val="1F497D">
                    <a:lumMod val="75000"/>
                  </a:srgbClr>
                </a:solidFill>
                <a:latin typeface="微软雅黑" panose="020B0503020204020204" pitchFamily="34" charset="-122"/>
                <a:ea typeface="微软雅黑" panose="020B0503020204020204" pitchFamily="34" charset="-122"/>
              </a:rPr>
              <a:t>RSSI</a:t>
            </a:r>
            <a:r>
              <a:rPr lang="zh-CN" altLang="en-US" sz="2160" dirty="0">
                <a:solidFill>
                  <a:srgbClr val="1F497D">
                    <a:lumMod val="75000"/>
                  </a:srgbClr>
                </a:solidFill>
                <a:latin typeface="微软雅黑" panose="020B0503020204020204" pitchFamily="34" charset="-122"/>
                <a:ea typeface="微软雅黑" panose="020B0503020204020204" pitchFamily="34" charset="-122"/>
              </a:rPr>
              <a:t>概率分布与贝叶斯估计的加权定位方法</a:t>
            </a:r>
          </a:p>
        </p:txBody>
      </p:sp>
      <p:sp>
        <p:nvSpPr>
          <p:cNvPr id="19" name="泪滴形 4">
            <a:extLst>
              <a:ext uri="{FF2B5EF4-FFF2-40B4-BE49-F238E27FC236}">
                <a16:creationId xmlns:a16="http://schemas.microsoft.com/office/drawing/2014/main" id="{2E9D3A96-4AB0-3447-9B84-37D7E62EE01A}"/>
              </a:ext>
            </a:extLst>
          </p:cNvPr>
          <p:cNvSpPr/>
          <p:nvPr/>
        </p:nvSpPr>
        <p:spPr>
          <a:xfrm>
            <a:off x="2447854" y="2785519"/>
            <a:ext cx="453026" cy="421925"/>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altLang="zh-CN" sz="2160" dirty="0">
                <a:solidFill>
                  <a:prstClr val="white"/>
                </a:solidFill>
                <a:latin typeface="微软雅黑" panose="020B0503020204020204" pitchFamily="34" charset="-122"/>
                <a:ea typeface="微软雅黑" panose="020B0503020204020204" pitchFamily="34" charset="-122"/>
              </a:rPr>
              <a:t>3</a:t>
            </a:r>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21" name="TextBox 30">
            <a:extLst>
              <a:ext uri="{FF2B5EF4-FFF2-40B4-BE49-F238E27FC236}">
                <a16:creationId xmlns:a16="http://schemas.microsoft.com/office/drawing/2014/main" id="{25F9FF48-2FCC-EB4B-8B10-5085BA297E53}"/>
              </a:ext>
            </a:extLst>
          </p:cNvPr>
          <p:cNvSpPr txBox="1"/>
          <p:nvPr/>
        </p:nvSpPr>
        <p:spPr>
          <a:xfrm>
            <a:off x="2966312" y="3362123"/>
            <a:ext cx="6527644" cy="757130"/>
          </a:xfrm>
          <a:prstGeom prst="rect">
            <a:avLst/>
          </a:prstGeom>
          <a:noFill/>
        </p:spPr>
        <p:txBody>
          <a:bodyPr vert="horz" wrap="square" rtlCol="0">
            <a:spAutoFit/>
          </a:bodyPr>
          <a:lstStyle/>
          <a:p>
            <a:pPr defTabSz="1097280"/>
            <a:r>
              <a:rPr lang="zh-CN" altLang="en-US" sz="2160" dirty="0">
                <a:solidFill>
                  <a:srgbClr val="1F497D">
                    <a:lumMod val="75000"/>
                  </a:srgbClr>
                </a:solidFill>
                <a:latin typeface="微软雅黑" panose="020B0503020204020204" pitchFamily="34" charset="-122"/>
                <a:ea typeface="微软雅黑" panose="020B0503020204020204" pitchFamily="34" charset="-122"/>
              </a:rPr>
              <a:t>基于</a:t>
            </a:r>
            <a:r>
              <a:rPr lang="en-US" altLang="zh-CN" sz="2160" dirty="0">
                <a:solidFill>
                  <a:srgbClr val="1F497D">
                    <a:lumMod val="75000"/>
                  </a:srgbClr>
                </a:solidFill>
                <a:latin typeface="微软雅黑" panose="020B0503020204020204" pitchFamily="34" charset="-122"/>
                <a:ea typeface="微软雅黑" panose="020B0503020204020204" pitchFamily="34" charset="-122"/>
              </a:rPr>
              <a:t>PFMM</a:t>
            </a:r>
            <a:r>
              <a:rPr lang="zh-CN" altLang="en-US" sz="2160" dirty="0">
                <a:solidFill>
                  <a:srgbClr val="1F497D">
                    <a:lumMod val="75000"/>
                  </a:srgbClr>
                </a:solidFill>
                <a:latin typeface="微软雅黑" panose="020B0503020204020204" pitchFamily="34" charset="-122"/>
                <a:ea typeface="微软雅黑" panose="020B0503020204020204" pitchFamily="34" charset="-122"/>
              </a:rPr>
              <a:t>的室内人员分层定位方法</a:t>
            </a:r>
          </a:p>
          <a:p>
            <a:pPr defTabSz="1097280"/>
            <a:endParaRPr lang="zh-CN" altLang="en-US" sz="2160" dirty="0">
              <a:solidFill>
                <a:srgbClr val="1F497D">
                  <a:lumMod val="75000"/>
                </a:srgbClr>
              </a:solidFill>
              <a:latin typeface="微软雅黑" panose="020B0503020204020204" pitchFamily="34" charset="-122"/>
              <a:ea typeface="微软雅黑" panose="020B0503020204020204" pitchFamily="34" charset="-122"/>
            </a:endParaRPr>
          </a:p>
        </p:txBody>
      </p:sp>
      <p:sp>
        <p:nvSpPr>
          <p:cNvPr id="22" name="泪滴形 4">
            <a:extLst>
              <a:ext uri="{FF2B5EF4-FFF2-40B4-BE49-F238E27FC236}">
                <a16:creationId xmlns:a16="http://schemas.microsoft.com/office/drawing/2014/main" id="{A61F6449-C3EE-4342-A733-6211FB801E1D}"/>
              </a:ext>
            </a:extLst>
          </p:cNvPr>
          <p:cNvSpPr/>
          <p:nvPr/>
        </p:nvSpPr>
        <p:spPr>
          <a:xfrm>
            <a:off x="2447854" y="3383398"/>
            <a:ext cx="453026" cy="421925"/>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altLang="zh-CN" sz="2160" dirty="0">
                <a:solidFill>
                  <a:prstClr val="white"/>
                </a:solidFill>
                <a:latin typeface="微软雅黑" panose="020B0503020204020204" pitchFamily="34" charset="-122"/>
                <a:ea typeface="微软雅黑" panose="020B0503020204020204" pitchFamily="34" charset="-122"/>
              </a:rPr>
              <a:t>4</a:t>
            </a:r>
            <a:endParaRPr lang="zh-CN" altLang="en-US" sz="2160" dirty="0">
              <a:solidFill>
                <a:prstClr val="white"/>
              </a:solidFill>
              <a:latin typeface="微软雅黑" panose="020B0503020204020204" pitchFamily="34" charset="-122"/>
              <a:ea typeface="微软雅黑" panose="020B0503020204020204" pitchFamily="34" charset="-122"/>
            </a:endParaRPr>
          </a:p>
        </p:txBody>
      </p:sp>
      <p:sp>
        <p:nvSpPr>
          <p:cNvPr id="23" name="TextBox 30">
            <a:extLst>
              <a:ext uri="{FF2B5EF4-FFF2-40B4-BE49-F238E27FC236}">
                <a16:creationId xmlns:a16="http://schemas.microsoft.com/office/drawing/2014/main" id="{514E9A0A-5ED6-0D4A-A934-C15A83A746E3}"/>
              </a:ext>
            </a:extLst>
          </p:cNvPr>
          <p:cNvSpPr txBox="1"/>
          <p:nvPr/>
        </p:nvSpPr>
        <p:spPr>
          <a:xfrm>
            <a:off x="2965127" y="3920785"/>
            <a:ext cx="2180368" cy="424732"/>
          </a:xfrm>
          <a:prstGeom prst="rect">
            <a:avLst/>
          </a:prstGeom>
          <a:noFill/>
        </p:spPr>
        <p:txBody>
          <a:bodyPr vert="horz" wrap="square" rtlCol="0">
            <a:spAutoFit/>
          </a:bodyPr>
          <a:lstStyle/>
          <a:p>
            <a:pPr defTabSz="1097280" fontAlgn="b"/>
            <a:r>
              <a:rPr lang="zh-CN" altLang="en-US" sz="2160" dirty="0">
                <a:solidFill>
                  <a:srgbClr val="1F497D">
                    <a:lumMod val="75000"/>
                  </a:srgbClr>
                </a:solidFill>
                <a:latin typeface="微软雅黑" panose="020B0503020204020204" pitchFamily="34" charset="-122"/>
                <a:ea typeface="微软雅黑" panose="020B0503020204020204" pitchFamily="34" charset="-122"/>
              </a:rPr>
              <a:t>总结与展望</a:t>
            </a:r>
          </a:p>
        </p:txBody>
      </p:sp>
      <p:sp>
        <p:nvSpPr>
          <p:cNvPr id="24" name="泪滴形 4">
            <a:extLst>
              <a:ext uri="{FF2B5EF4-FFF2-40B4-BE49-F238E27FC236}">
                <a16:creationId xmlns:a16="http://schemas.microsoft.com/office/drawing/2014/main" id="{C851B454-0F2C-2548-8477-F58A81D47F46}"/>
              </a:ext>
            </a:extLst>
          </p:cNvPr>
          <p:cNvSpPr/>
          <p:nvPr/>
        </p:nvSpPr>
        <p:spPr>
          <a:xfrm>
            <a:off x="2446669" y="3942060"/>
            <a:ext cx="453026" cy="421925"/>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altLang="zh-CN" sz="2160" dirty="0">
                <a:solidFill>
                  <a:prstClr val="white"/>
                </a:solidFill>
                <a:latin typeface="微软雅黑" panose="020B0503020204020204" pitchFamily="34" charset="-122"/>
                <a:ea typeface="微软雅黑" panose="020B0503020204020204" pitchFamily="34" charset="-122"/>
              </a:rPr>
              <a:t>5</a:t>
            </a:r>
            <a:endParaRPr lang="zh-CN" altLang="en-US" sz="216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3.7</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实验结果及分析 </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338" name="Picture 2">
            <a:extLst>
              <a:ext uri="{FF2B5EF4-FFF2-40B4-BE49-F238E27FC236}">
                <a16:creationId xmlns:a16="http://schemas.microsoft.com/office/drawing/2014/main" id="{7E64FB69-8A4E-4F05-96AA-C317C1E8A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953" y="1269000"/>
            <a:ext cx="2649717"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a:extLst>
              <a:ext uri="{FF2B5EF4-FFF2-40B4-BE49-F238E27FC236}">
                <a16:creationId xmlns:a16="http://schemas.microsoft.com/office/drawing/2014/main" id="{A90AE76D-63DB-4EC2-AD06-12C50C810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420" y="1287463"/>
            <a:ext cx="288056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a:extLst>
              <a:ext uri="{FF2B5EF4-FFF2-40B4-BE49-F238E27FC236}">
                <a16:creationId xmlns:a16="http://schemas.microsoft.com/office/drawing/2014/main" id="{C6BD1ABB-5C33-403D-ABC4-C39EFE09C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8873" y="1287463"/>
            <a:ext cx="288056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a:extLst>
              <a:ext uri="{FF2B5EF4-FFF2-40B4-BE49-F238E27FC236}">
                <a16:creationId xmlns:a16="http://schemas.microsoft.com/office/drawing/2014/main" id="{E92E65DE-29AC-4CF3-A284-CE8F73F86C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7420" y="3951255"/>
            <a:ext cx="288056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a:extLst>
              <a:ext uri="{FF2B5EF4-FFF2-40B4-BE49-F238E27FC236}">
                <a16:creationId xmlns:a16="http://schemas.microsoft.com/office/drawing/2014/main" id="{797F3829-E6A6-4E1B-88CB-F6D74E1E29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8873" y="3951255"/>
            <a:ext cx="288056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D0498706-087B-40D6-BFB6-900591617432}"/>
              </a:ext>
            </a:extLst>
          </p:cNvPr>
          <p:cNvSpPr txBox="1"/>
          <p:nvPr/>
        </p:nvSpPr>
        <p:spPr>
          <a:xfrm>
            <a:off x="1748984" y="3486425"/>
            <a:ext cx="1261884"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实验行走轨迹</a:t>
            </a:r>
          </a:p>
        </p:txBody>
      </p:sp>
      <p:sp>
        <p:nvSpPr>
          <p:cNvPr id="8" name="文本框 7">
            <a:extLst>
              <a:ext uri="{FF2B5EF4-FFF2-40B4-BE49-F238E27FC236}">
                <a16:creationId xmlns:a16="http://schemas.microsoft.com/office/drawing/2014/main" id="{1AA4BEFA-A1B7-4F26-AB2D-6AEDCE209528}"/>
              </a:ext>
            </a:extLst>
          </p:cNvPr>
          <p:cNvSpPr txBox="1"/>
          <p:nvPr/>
        </p:nvSpPr>
        <p:spPr>
          <a:xfrm>
            <a:off x="5401996" y="3459035"/>
            <a:ext cx="2518638" cy="307777"/>
          </a:xfrm>
          <a:prstGeom prst="rect">
            <a:avLst/>
          </a:prstGeom>
          <a:noFill/>
        </p:spPr>
        <p:txBody>
          <a:bodyPr wrap="none" rtlCol="0">
            <a:spAutoFit/>
          </a:bodyPr>
          <a:lstStyle/>
          <a:p>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多边定位方法轨迹</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:OWD=0.758</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E60E3C9A-472C-4329-93FB-0CB29E1A5D40}"/>
              </a:ext>
            </a:extLst>
          </p:cNvPr>
          <p:cNvSpPr txBox="1"/>
          <p:nvPr/>
        </p:nvSpPr>
        <p:spPr>
          <a:xfrm>
            <a:off x="8298873" y="3486424"/>
            <a:ext cx="2877711"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加权质心定位方法轨迹</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:OWD=0.586</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F8E14BB0-87D6-4D9D-AF29-22A18266018D}"/>
              </a:ext>
            </a:extLst>
          </p:cNvPr>
          <p:cNvSpPr txBox="1"/>
          <p:nvPr/>
        </p:nvSpPr>
        <p:spPr>
          <a:xfrm>
            <a:off x="4879542" y="6146564"/>
            <a:ext cx="3416320"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权重校正的加权质心方法轨迹</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:OWD=0.528</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BA9421DC-E14A-4995-9CEA-4919759188CB}"/>
              </a:ext>
            </a:extLst>
          </p:cNvPr>
          <p:cNvSpPr txBox="1"/>
          <p:nvPr/>
        </p:nvSpPr>
        <p:spPr>
          <a:xfrm>
            <a:off x="8626475" y="6154136"/>
            <a:ext cx="2159566"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本文方法轨迹</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:OWD=0.517</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CC8C9CE4-6C85-46CB-B18A-B3EB82F8E7B4}"/>
              </a:ext>
            </a:extLst>
          </p:cNvPr>
          <p:cNvSpPr txBox="1"/>
          <p:nvPr/>
        </p:nvSpPr>
        <p:spPr>
          <a:xfrm>
            <a:off x="309247" y="3924584"/>
            <a:ext cx="3222200" cy="369332"/>
          </a:xfrm>
          <a:prstGeom prst="rect">
            <a:avLst/>
          </a:prstGeom>
          <a:noFill/>
        </p:spPr>
        <p:txBody>
          <a:bodyPr wrap="square" rtlCol="0">
            <a:spAutoFit/>
          </a:bodyPr>
          <a:lstStyle/>
          <a:p>
            <a:r>
              <a:rPr lang="zh-CN" altLang="en-US" dirty="0"/>
              <a:t>度量方法：单向距离法 </a:t>
            </a:r>
            <a:r>
              <a:rPr lang="en-US" altLang="zh-CN" dirty="0"/>
              <a:t>OWD</a:t>
            </a:r>
            <a:endParaRPr lang="zh-CN" altLang="en-US" dirty="0"/>
          </a:p>
        </p:txBody>
      </p:sp>
      <p:sp>
        <p:nvSpPr>
          <p:cNvPr id="14" name="Rectangle 8">
            <a:extLst>
              <a:ext uri="{FF2B5EF4-FFF2-40B4-BE49-F238E27FC236}">
                <a16:creationId xmlns:a16="http://schemas.microsoft.com/office/drawing/2014/main" id="{68BC43ED-1470-4416-AFD2-FCB57DD1523A}"/>
              </a:ext>
            </a:extLst>
          </p:cNvPr>
          <p:cNvSpPr>
            <a:spLocks noChangeArrowheads="1"/>
          </p:cNvSpPr>
          <p:nvPr/>
        </p:nvSpPr>
        <p:spPr bwMode="auto">
          <a:xfrm>
            <a:off x="603410" y="47936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75370F13-E5EB-41A8-ACBF-B6A3AE4529A1}"/>
              </a:ext>
            </a:extLst>
          </p:cNvPr>
          <p:cNvGraphicFramePr>
            <a:graphicFrameLocks noChangeAspect="1"/>
          </p:cNvGraphicFramePr>
          <p:nvPr/>
        </p:nvGraphicFramePr>
        <p:xfrm>
          <a:off x="1528586" y="4271375"/>
          <a:ext cx="2530475" cy="1317625"/>
        </p:xfrm>
        <a:graphic>
          <a:graphicData uri="http://schemas.openxmlformats.org/presentationml/2006/ole">
            <mc:AlternateContent xmlns:mc="http://schemas.openxmlformats.org/markup-compatibility/2006">
              <mc:Choice xmlns:v="urn:schemas-microsoft-com:vml" Requires="v">
                <p:oleObj spid="_x0000_s16440" name="Equation" r:id="rId9" imgW="2526204" imgH="1320227" progId="Equation.DSMT4">
                  <p:embed/>
                </p:oleObj>
              </mc:Choice>
              <mc:Fallback>
                <p:oleObj name="Equation" r:id="rId9" imgW="2526204" imgH="1320227" progId="Equation.DSMT4">
                  <p:embed/>
                  <p:pic>
                    <p:nvPicPr>
                      <p:cNvPr id="15" name="对象 14">
                        <a:extLst>
                          <a:ext uri="{FF2B5EF4-FFF2-40B4-BE49-F238E27FC236}">
                            <a16:creationId xmlns:a16="http://schemas.microsoft.com/office/drawing/2014/main" id="{75370F13-E5EB-41A8-ACBF-B6A3AE4529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8586" y="4271375"/>
                        <a:ext cx="2530475" cy="1317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a:extLst>
              <a:ext uri="{FF2B5EF4-FFF2-40B4-BE49-F238E27FC236}">
                <a16:creationId xmlns:a16="http://schemas.microsoft.com/office/drawing/2014/main" id="{223F2585-E03F-44F6-A7A7-C55939B60E7D}"/>
              </a:ext>
            </a:extLst>
          </p:cNvPr>
          <p:cNvSpPr txBox="1"/>
          <p:nvPr/>
        </p:nvSpPr>
        <p:spPr>
          <a:xfrm>
            <a:off x="264882" y="5488549"/>
            <a:ext cx="4230087" cy="1200329"/>
          </a:xfrm>
          <a:prstGeom prst="rect">
            <a:avLst/>
          </a:prstGeom>
          <a:noFill/>
        </p:spPr>
        <p:txBody>
          <a:bodyPr wrap="square" rtlCol="0">
            <a:spAutoFit/>
          </a:bodyPr>
          <a:lstStyle/>
          <a:p>
            <a:r>
              <a:rPr lang="zh-CN" altLang="en-US" dirty="0"/>
              <a:t>结果分析</a:t>
            </a:r>
            <a:r>
              <a:rPr lang="en-US" altLang="zh-CN" dirty="0"/>
              <a:t>:</a:t>
            </a:r>
          </a:p>
          <a:p>
            <a:r>
              <a:rPr lang="en-US" altLang="zh-CN" dirty="0"/>
              <a:t>        </a:t>
            </a:r>
            <a:r>
              <a:rPr lang="zh-CN" altLang="en-US" dirty="0"/>
              <a:t>虽然本文方法得到的定位轨迹由于</a:t>
            </a:r>
            <a:endParaRPr lang="en-US" altLang="zh-CN" dirty="0"/>
          </a:p>
          <a:p>
            <a:r>
              <a:rPr lang="en-US" altLang="zh-CN" dirty="0"/>
              <a:t>        </a:t>
            </a:r>
            <a:r>
              <a:rPr lang="zh-CN" altLang="en-US" dirty="0"/>
              <a:t>其他三种方法，但仍然无法无法得</a:t>
            </a:r>
            <a:endParaRPr lang="en-US" altLang="zh-CN" dirty="0"/>
          </a:p>
          <a:p>
            <a:r>
              <a:rPr lang="en-US" altLang="zh-CN" dirty="0"/>
              <a:t>        </a:t>
            </a:r>
            <a:r>
              <a:rPr lang="zh-CN" altLang="en-US" dirty="0"/>
              <a:t>到平滑的定位轨迹。</a:t>
            </a:r>
          </a:p>
        </p:txBody>
      </p:sp>
    </p:spTree>
    <p:extLst>
      <p:ext uri="{BB962C8B-B14F-4D97-AF65-F5344CB8AC3E}">
        <p14:creationId xmlns:p14="http://schemas.microsoft.com/office/powerpoint/2010/main" val="72274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78445" y="2648152"/>
            <a:ext cx="9060572" cy="1090471"/>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p>
        </p:txBody>
      </p:sp>
      <p:sp>
        <p:nvSpPr>
          <p:cNvPr id="4" name="TextBox 3"/>
          <p:cNvSpPr txBox="1"/>
          <p:nvPr/>
        </p:nvSpPr>
        <p:spPr>
          <a:xfrm>
            <a:off x="2057692" y="2906684"/>
            <a:ext cx="9276120" cy="609398"/>
          </a:xfrm>
          <a:prstGeom prst="rect">
            <a:avLst/>
          </a:prstGeom>
          <a:noFill/>
        </p:spPr>
        <p:txBody>
          <a:bodyPr vert="horz" wrap="square" rtlCol="0">
            <a:spAutoFit/>
          </a:bodyPr>
          <a:lstStyle/>
          <a:p>
            <a:pPr algn="ctr" fontAlgn="b"/>
            <a:r>
              <a:rPr lang="zh-CN" altLang="en-US" sz="3360" b="1" dirty="0">
                <a:solidFill>
                  <a:schemeClr val="bg1"/>
                </a:solidFill>
                <a:latin typeface="华文楷体" panose="02010600040101010101" pitchFamily="2" charset="-122"/>
                <a:ea typeface="华文楷体" panose="02010600040101010101" pitchFamily="2" charset="-122"/>
              </a:rPr>
              <a:t>基于</a:t>
            </a:r>
            <a:r>
              <a:rPr lang="en-US" altLang="zh-CN" sz="3360" b="1" dirty="0">
                <a:solidFill>
                  <a:schemeClr val="bg1"/>
                </a:solidFill>
                <a:latin typeface="华文楷体" panose="02010600040101010101" pitchFamily="2" charset="-122"/>
                <a:ea typeface="华文楷体" panose="02010600040101010101" pitchFamily="2" charset="-122"/>
              </a:rPr>
              <a:t>PFMM</a:t>
            </a:r>
            <a:r>
              <a:rPr lang="zh-CN" altLang="en-US" sz="3360" b="1" dirty="0">
                <a:solidFill>
                  <a:schemeClr val="bg1"/>
                </a:solidFill>
                <a:latin typeface="华文楷体" panose="02010600040101010101" pitchFamily="2" charset="-122"/>
                <a:ea typeface="华文楷体" panose="02010600040101010101" pitchFamily="2" charset="-122"/>
              </a:rPr>
              <a:t>的室内人员分层定位方法</a:t>
            </a:r>
          </a:p>
        </p:txBody>
      </p:sp>
      <p:sp>
        <p:nvSpPr>
          <p:cNvPr id="5" name="泪滴形 4"/>
          <p:cNvSpPr/>
          <p:nvPr/>
        </p:nvSpPr>
        <p:spPr>
          <a:xfrm>
            <a:off x="805221" y="2648164"/>
            <a:ext cx="1252471" cy="1252471"/>
          </a:xfrm>
          <a:prstGeom prst="teardrop">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r>
              <a:rPr lang="en-US" altLang="zh-CN" sz="7200" dirty="0"/>
              <a:t>4</a:t>
            </a:r>
            <a:endParaRPr lang="zh-CN" altLang="en-US" sz="7200" dirty="0"/>
          </a:p>
        </p:txBody>
      </p:sp>
      <p:sp>
        <p:nvSpPr>
          <p:cNvPr id="7" name="文本框 6">
            <a:extLst>
              <a:ext uri="{FF2B5EF4-FFF2-40B4-BE49-F238E27FC236}">
                <a16:creationId xmlns:a16="http://schemas.microsoft.com/office/drawing/2014/main" id="{B302F1B6-CFF3-4002-9C76-7C1DF7DAACC4}"/>
              </a:ext>
            </a:extLst>
          </p:cNvPr>
          <p:cNvSpPr txBox="1"/>
          <p:nvPr/>
        </p:nvSpPr>
        <p:spPr>
          <a:xfrm>
            <a:off x="2415822" y="3997143"/>
            <a:ext cx="9776178" cy="996170"/>
          </a:xfrm>
          <a:prstGeom prst="rect">
            <a:avLst/>
          </a:prstGeom>
          <a:noFill/>
        </p:spPr>
        <p:txBody>
          <a:bodyPr wrap="square">
            <a:spAutoFit/>
          </a:bodyPr>
          <a:lstStyle/>
          <a:p>
            <a:pPr eaLnBrk="1" hangingPunct="1">
              <a:lnSpc>
                <a:spcPct val="90000"/>
              </a:lnSpc>
              <a:spcBef>
                <a:spcPts val="1000"/>
              </a:spcBef>
              <a:buFont typeface="Arial" panose="020B0604020202020204" pitchFamily="34" charset="0"/>
              <a:buNone/>
            </a:pP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sym typeface="+mn-ea"/>
              </a:rPr>
              <a:t>①</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利用粒子滤波融合加权定位结果与人员行走速度特征；</a:t>
            </a:r>
            <a:endPar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spcBef>
                <a:spcPts val="1000"/>
              </a:spcBef>
              <a:buFont typeface="Arial" panose="020B0604020202020204" pitchFamily="34" charset="0"/>
              <a:buNone/>
            </a:pP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②</a:t>
            </a:r>
            <a:r>
              <a:rPr lang="en-US" altLang="zh-CN"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solidFill>
                  <a:srgbClr val="20517C"/>
                </a:solidFill>
                <a:latin typeface="宋体" panose="02010600030101010101" pitchFamily="2" charset="-122"/>
                <a:ea typeface="宋体" panose="02010600030101010101" pitchFamily="2" charset="-122"/>
                <a:cs typeface="Times New Roman" panose="02020603050405020304" pitchFamily="18" charset="0"/>
              </a:rPr>
              <a:t>通过地图匹配将人员轨迹与室内地图结合；</a:t>
            </a:r>
          </a:p>
        </p:txBody>
      </p:sp>
    </p:spTree>
    <p:extLst>
      <p:ext uri="{BB962C8B-B14F-4D97-AF65-F5344CB8AC3E}">
        <p14:creationId xmlns:p14="http://schemas.microsoft.com/office/powerpoint/2010/main" val="163874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6599414"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分层定位</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nvGraphicFramePr>
        <p:xfrm>
          <a:off x="6127044" y="4177015"/>
          <a:ext cx="1059540" cy="209701"/>
        </p:xfrm>
        <a:graphic>
          <a:graphicData uri="http://schemas.openxmlformats.org/presentationml/2006/ole">
            <mc:AlternateContent xmlns:mc="http://schemas.openxmlformats.org/markup-compatibility/2006">
              <mc:Choice xmlns:v="urn:schemas-microsoft-com:vml" Requires="v">
                <p:oleObj spid="_x0000_s17464" name="Equation" r:id="rId4" imgW="914400" imgH="181440" progId="Equation.DSMT4">
                  <p:embed/>
                </p:oleObj>
              </mc:Choice>
              <mc:Fallback>
                <p:oleObj name="Equation" r:id="rId4" imgW="914400" imgH="181440" progId="Equation.DSMT4">
                  <p:embed/>
                  <p:pic>
                    <p:nvPicPr>
                      <p:cNvPr id="8" name="对象 7">
                        <a:extLst>
                          <a:ext uri="{FF2B5EF4-FFF2-40B4-BE49-F238E27FC236}">
                            <a16:creationId xmlns:a16="http://schemas.microsoft.com/office/drawing/2014/main" id="{A7630662-CF4F-479A-8E1A-71688F27FF2D}"/>
                          </a:ext>
                        </a:extLst>
                      </p:cNvPr>
                      <p:cNvPicPr/>
                      <p:nvPr/>
                    </p:nvPicPr>
                    <p:blipFill>
                      <a:blip r:embed="rId5"/>
                      <a:stretch>
                        <a:fillRect/>
                      </a:stretch>
                    </p:blipFill>
                    <p:spPr>
                      <a:xfrm>
                        <a:off x="6127044" y="4177015"/>
                        <a:ext cx="1059540" cy="209701"/>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416" name="Picture 8">
            <a:extLst>
              <a:ext uri="{FF2B5EF4-FFF2-40B4-BE49-F238E27FC236}">
                <a16:creationId xmlns:a16="http://schemas.microsoft.com/office/drawing/2014/main" id="{9C029791-E32B-4E82-8913-A12362850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767" y="2488981"/>
            <a:ext cx="5404471" cy="302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E9553CFA-7C2B-44E4-A3A4-B2AC181C2520}"/>
              </a:ext>
            </a:extLst>
          </p:cNvPr>
          <p:cNvSpPr txBox="1"/>
          <p:nvPr/>
        </p:nvSpPr>
        <p:spPr>
          <a:xfrm>
            <a:off x="2097403" y="5612057"/>
            <a:ext cx="1800493"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分层定位算法流程图</a:t>
            </a:r>
          </a:p>
        </p:txBody>
      </p:sp>
      <p:sp>
        <p:nvSpPr>
          <p:cNvPr id="12" name="文本框 11">
            <a:extLst>
              <a:ext uri="{FF2B5EF4-FFF2-40B4-BE49-F238E27FC236}">
                <a16:creationId xmlns:a16="http://schemas.microsoft.com/office/drawing/2014/main" id="{28AFBEA6-3D1C-481E-8B3E-00AE6ECBCCBF}"/>
              </a:ext>
            </a:extLst>
          </p:cNvPr>
          <p:cNvSpPr txBox="1"/>
          <p:nvPr/>
        </p:nvSpPr>
        <p:spPr>
          <a:xfrm>
            <a:off x="6825082" y="1460599"/>
            <a:ext cx="5126919" cy="5078313"/>
          </a:xfrm>
          <a:prstGeom prst="rect">
            <a:avLst/>
          </a:prstGeom>
          <a:noFill/>
        </p:spPr>
        <p:txBody>
          <a:bodyPr wrap="square" rtlCol="0">
            <a:spAutoFit/>
          </a:bodyPr>
          <a:lstStyle/>
          <a:p>
            <a:r>
              <a:rPr lang="zh-CN" altLang="en-US" dirty="0">
                <a:solidFill>
                  <a:schemeClr val="tx1">
                    <a:lumMod val="60000"/>
                    <a:lumOff val="40000"/>
                  </a:schemeClr>
                </a:solidFill>
              </a:rPr>
              <a:t>加权定位层：</a:t>
            </a:r>
            <a:endParaRPr lang="en-US" altLang="zh-CN" dirty="0">
              <a:solidFill>
                <a:schemeClr val="tx1">
                  <a:lumMod val="60000"/>
                  <a:lumOff val="40000"/>
                </a:schemeClr>
              </a:solidFill>
            </a:endParaRPr>
          </a:p>
          <a:p>
            <a:r>
              <a:rPr lang="zh-CN" altLang="en-US" dirty="0">
                <a:latin typeface="宋体" panose="02010600030101010101" pitchFamily="2" charset="-122"/>
                <a:ea typeface="宋体" panose="02010600030101010101" pitchFamily="2" charset="-122"/>
              </a:rPr>
              <a:t>    使用基于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dirty="0">
                <a:latin typeface="宋体" panose="02010600030101010101" pitchFamily="2" charset="-122"/>
                <a:ea typeface="宋体" panose="02010600030101010101" pitchFamily="2" charset="-122"/>
              </a:rPr>
              <a:t>概率分布与贝叶斯估计的加权</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定位方法完成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RSSI</a:t>
            </a:r>
            <a:r>
              <a:rPr lang="zh-CN" altLang="en-US" dirty="0">
                <a:latin typeface="宋体" panose="02010600030101010101" pitchFamily="2" charset="-122"/>
                <a:ea typeface="宋体" panose="02010600030101010101" pitchFamily="2" charset="-122"/>
              </a:rPr>
              <a:t>到位置的初步映射。</a:t>
            </a:r>
            <a:endParaRPr lang="en-US" altLang="zh-CN" dirty="0">
              <a:latin typeface="宋体" panose="02010600030101010101" pitchFamily="2" charset="-122"/>
              <a:ea typeface="宋体" panose="02010600030101010101" pitchFamily="2" charset="-122"/>
            </a:endParaRPr>
          </a:p>
          <a:p>
            <a:endParaRPr lang="en-US" altLang="zh-CN" dirty="0"/>
          </a:p>
          <a:p>
            <a:endParaRPr lang="en-US" altLang="zh-CN" dirty="0"/>
          </a:p>
          <a:p>
            <a:r>
              <a:rPr lang="zh-CN" altLang="en-US" dirty="0">
                <a:solidFill>
                  <a:schemeClr val="tx1">
                    <a:lumMod val="60000"/>
                    <a:lumOff val="40000"/>
                  </a:schemeClr>
                </a:solidFill>
              </a:rPr>
              <a:t>修正层：</a:t>
            </a:r>
            <a:endParaRPr lang="en-US" altLang="zh-CN" dirty="0">
              <a:solidFill>
                <a:schemeClr val="tx1">
                  <a:lumMod val="60000"/>
                  <a:lumOff val="40000"/>
                </a:schemeClr>
              </a:solidFill>
            </a:endParaRPr>
          </a:p>
          <a:p>
            <a:r>
              <a:rPr lang="zh-CN" altLang="en-US" dirty="0">
                <a:latin typeface="宋体" panose="02010600030101010101" pitchFamily="2" charset="-122"/>
                <a:ea typeface="宋体" panose="02010600030101010101" pitchFamily="2" charset="-122"/>
              </a:rPr>
              <a:t>    利用粒子滤波融合加权定位的定位结果与人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员行走速度特征的先验知识，初步修正定位</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轨迹。</a:t>
            </a:r>
            <a:endParaRPr lang="en-US" altLang="zh-CN" dirty="0">
              <a:latin typeface="宋体" panose="02010600030101010101" pitchFamily="2" charset="-122"/>
              <a:ea typeface="宋体" panose="02010600030101010101" pitchFamily="2" charset="-122"/>
            </a:endParaRPr>
          </a:p>
          <a:p>
            <a:endParaRPr lang="en-US" altLang="zh-CN" dirty="0"/>
          </a:p>
          <a:p>
            <a:endParaRPr lang="en-US" altLang="zh-CN" dirty="0"/>
          </a:p>
          <a:p>
            <a:r>
              <a:rPr lang="zh-CN" altLang="en-US" dirty="0">
                <a:solidFill>
                  <a:schemeClr val="tx1">
                    <a:lumMod val="60000"/>
                    <a:lumOff val="40000"/>
                  </a:schemeClr>
                </a:solidFill>
              </a:rPr>
              <a:t>地图匹配层：</a:t>
            </a:r>
            <a:endParaRPr lang="en-US" altLang="zh-CN" dirty="0">
              <a:solidFill>
                <a:schemeClr val="tx1">
                  <a:lumMod val="60000"/>
                  <a:lumOff val="40000"/>
                </a:schemeClr>
              </a:solidFill>
            </a:endParaRPr>
          </a:p>
          <a:p>
            <a:r>
              <a:rPr lang="zh-CN" altLang="en-US" dirty="0"/>
              <a:t>        地图匹配层考虑室内环境下人员速度受限</a:t>
            </a:r>
            <a:endParaRPr lang="en-US" altLang="zh-CN" dirty="0"/>
          </a:p>
          <a:p>
            <a:r>
              <a:rPr lang="zh-CN" altLang="en-US" dirty="0"/>
              <a:t>        和人员位置受建筑结构约束的事实，使用基</a:t>
            </a:r>
            <a:endParaRPr lang="en-US" altLang="zh-CN" dirty="0"/>
          </a:p>
          <a:p>
            <a:r>
              <a:rPr lang="en-US" altLang="zh-CN" dirty="0"/>
              <a:t>       </a:t>
            </a:r>
            <a:r>
              <a:rPr lang="zh-CN" altLang="en-US" dirty="0"/>
              <a:t>于</a:t>
            </a:r>
            <a:r>
              <a:rPr lang="en-US" altLang="zh-CN" dirty="0"/>
              <a:t>HMM</a:t>
            </a:r>
            <a:r>
              <a:rPr lang="zh-CN" altLang="en-US" dirty="0"/>
              <a:t>的地图匹配技术进一步优化、合理化</a:t>
            </a:r>
            <a:endParaRPr lang="en-US" altLang="zh-CN" dirty="0"/>
          </a:p>
          <a:p>
            <a:r>
              <a:rPr lang="en-US" altLang="zh-CN" dirty="0"/>
              <a:t>       </a:t>
            </a:r>
            <a:r>
              <a:rPr lang="zh-CN" altLang="en-US" dirty="0"/>
              <a:t>人员轨迹</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12846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4.2</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5" y="26164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修正层</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26475" y="6322569"/>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2100" b="0" i="0" u="none" strike="noStrike" kern="1200" cap="none" spc="0" normalizeH="0" baseline="0" noProof="0" dirty="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6C30BEAF-6261-4AA8-912D-4F3463C403FD}"/>
              </a:ext>
            </a:extLst>
          </p:cNvPr>
          <p:cNvSpPr txBox="1"/>
          <p:nvPr/>
        </p:nvSpPr>
        <p:spPr>
          <a:xfrm>
            <a:off x="6518070" y="1603199"/>
            <a:ext cx="5126919" cy="2492990"/>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室内环境下，人员行走速度通常在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0-1.5m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，且是一个连续过程。当定位频率在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5Hz</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0.2s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的时间中人员移动的距离为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0-0.3m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。因此可以使用粒子滤波算法融合加权定位结果和室内人员的行走速度，改善定位轨迹。</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p>
          <a:p>
            <a:endParaRPr lang="zh-CN" altLang="en-US" dirty="0"/>
          </a:p>
        </p:txBody>
      </p:sp>
      <p:graphicFrame>
        <p:nvGraphicFramePr>
          <p:cNvPr id="6" name="对象 5">
            <a:extLst>
              <a:ext uri="{FF2B5EF4-FFF2-40B4-BE49-F238E27FC236}">
                <a16:creationId xmlns:a16="http://schemas.microsoft.com/office/drawing/2014/main" id="{3EA8A99F-E034-4628-859E-DB501C5B1742}"/>
              </a:ext>
            </a:extLst>
          </p:cNvPr>
          <p:cNvGraphicFramePr>
            <a:graphicFrameLocks noChangeAspect="1"/>
          </p:cNvGraphicFramePr>
          <p:nvPr>
            <p:extLst>
              <p:ext uri="{D42A27DB-BD31-4B8C-83A1-F6EECF244321}">
                <p14:modId xmlns:p14="http://schemas.microsoft.com/office/powerpoint/2010/main" val="3031685013"/>
              </p:ext>
            </p:extLst>
          </p:nvPr>
        </p:nvGraphicFramePr>
        <p:xfrm>
          <a:off x="704056" y="1603199"/>
          <a:ext cx="4661597" cy="1587619"/>
        </p:xfrm>
        <a:graphic>
          <a:graphicData uri="http://schemas.openxmlformats.org/presentationml/2006/ole">
            <mc:AlternateContent xmlns:mc="http://schemas.openxmlformats.org/markup-compatibility/2006">
              <mc:Choice xmlns:v="urn:schemas-microsoft-com:vml" Requires="v">
                <p:oleObj spid="_x0000_s18565" name="Equation" r:id="rId4" imgW="4089400" imgH="1397000" progId="Equation.DSMT4">
                  <p:embed/>
                </p:oleObj>
              </mc:Choice>
              <mc:Fallback>
                <p:oleObj name="Equation" r:id="rId4" imgW="4089400" imgH="1397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56" y="1603199"/>
                        <a:ext cx="4661597" cy="1587619"/>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FF5545E2-BCD8-4E9D-A7FB-13C8A6AA4F4F}"/>
              </a:ext>
            </a:extLst>
          </p:cNvPr>
          <p:cNvSpPr txBox="1"/>
          <p:nvPr/>
        </p:nvSpPr>
        <p:spPr>
          <a:xfrm>
            <a:off x="221232" y="2220081"/>
            <a:ext cx="482824" cy="369332"/>
          </a:xfrm>
          <a:prstGeom prst="rect">
            <a:avLst/>
          </a:prstGeom>
          <a:noFill/>
        </p:spPr>
        <p:txBody>
          <a:bodyPr wrap="none" rtlCol="0">
            <a:spAutoFit/>
          </a:bodyPr>
          <a:lstStyle/>
          <a:p>
            <a:r>
              <a:rPr lang="en-US" altLang="zh-CN" dirty="0">
                <a:solidFill>
                  <a:schemeClr val="accent3">
                    <a:lumMod val="50000"/>
                  </a:schemeClr>
                </a:solidFill>
              </a:rPr>
              <a:t>(1)</a:t>
            </a:r>
            <a:endParaRPr lang="zh-CN" altLang="en-US" dirty="0">
              <a:solidFill>
                <a:schemeClr val="accent3">
                  <a:lumMod val="50000"/>
                </a:schemeClr>
              </a:solidFill>
            </a:endParaRPr>
          </a:p>
        </p:txBody>
      </p:sp>
      <p:graphicFrame>
        <p:nvGraphicFramePr>
          <p:cNvPr id="10" name="对象 9">
            <a:extLst>
              <a:ext uri="{FF2B5EF4-FFF2-40B4-BE49-F238E27FC236}">
                <a16:creationId xmlns:a16="http://schemas.microsoft.com/office/drawing/2014/main" id="{12826023-7DEF-46A7-9F7C-F1E9556E89DF}"/>
              </a:ext>
            </a:extLst>
          </p:cNvPr>
          <p:cNvGraphicFramePr>
            <a:graphicFrameLocks noChangeAspect="1"/>
          </p:cNvGraphicFramePr>
          <p:nvPr>
            <p:extLst>
              <p:ext uri="{D42A27DB-BD31-4B8C-83A1-F6EECF244321}">
                <p14:modId xmlns:p14="http://schemas.microsoft.com/office/powerpoint/2010/main" val="4154520827"/>
              </p:ext>
            </p:extLst>
          </p:nvPr>
        </p:nvGraphicFramePr>
        <p:xfrm>
          <a:off x="1323975" y="3454400"/>
          <a:ext cx="3732212" cy="3403600"/>
        </p:xfrm>
        <a:graphic>
          <a:graphicData uri="http://schemas.openxmlformats.org/presentationml/2006/ole">
            <mc:AlternateContent xmlns:mc="http://schemas.openxmlformats.org/markup-compatibility/2006">
              <mc:Choice xmlns:v="urn:schemas-microsoft-com:vml" Requires="v">
                <p:oleObj spid="_x0000_s18566" name="Equation" r:id="rId6" imgW="2730240" imgH="2489040" progId="Equation.DSMT4">
                  <p:embed/>
                </p:oleObj>
              </mc:Choice>
              <mc:Fallback>
                <p:oleObj name="Equation" r:id="rId6" imgW="2730240" imgH="2489040" progId="Equation.DSMT4">
                  <p:embed/>
                  <p:pic>
                    <p:nvPicPr>
                      <p:cNvPr id="0" name=""/>
                      <p:cNvPicPr/>
                      <p:nvPr/>
                    </p:nvPicPr>
                    <p:blipFill>
                      <a:blip r:embed="rId7"/>
                      <a:stretch>
                        <a:fillRect/>
                      </a:stretch>
                    </p:blipFill>
                    <p:spPr>
                      <a:xfrm>
                        <a:off x="1323975" y="3454400"/>
                        <a:ext cx="3732212" cy="34036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57F4F48A-7977-4EAA-AF7B-39031FDF65C9}"/>
              </a:ext>
            </a:extLst>
          </p:cNvPr>
          <p:cNvSpPr txBox="1"/>
          <p:nvPr/>
        </p:nvSpPr>
        <p:spPr>
          <a:xfrm>
            <a:off x="221232" y="4885469"/>
            <a:ext cx="482824" cy="369332"/>
          </a:xfrm>
          <a:prstGeom prst="rect">
            <a:avLst/>
          </a:prstGeom>
          <a:noFill/>
        </p:spPr>
        <p:txBody>
          <a:bodyPr wrap="none" rtlCol="0">
            <a:spAutoFit/>
          </a:bodyPr>
          <a:lstStyle/>
          <a:p>
            <a:r>
              <a:rPr lang="en-US" altLang="zh-CN" dirty="0">
                <a:solidFill>
                  <a:schemeClr val="accent3">
                    <a:lumMod val="50000"/>
                  </a:schemeClr>
                </a:solidFill>
              </a:rPr>
              <a:t>(2)</a:t>
            </a:r>
            <a:endParaRPr lang="zh-CN" altLang="en-US" dirty="0">
              <a:solidFill>
                <a:schemeClr val="accent3">
                  <a:lumMod val="50000"/>
                </a:schemeClr>
              </a:solidFill>
            </a:endParaRPr>
          </a:p>
        </p:txBody>
      </p:sp>
      <p:graphicFrame>
        <p:nvGraphicFramePr>
          <p:cNvPr id="17" name="对象 16">
            <a:extLst>
              <a:ext uri="{FF2B5EF4-FFF2-40B4-BE49-F238E27FC236}">
                <a16:creationId xmlns:a16="http://schemas.microsoft.com/office/drawing/2014/main" id="{E2EF52B0-2AA6-43F8-9B39-212A63EC711A}"/>
              </a:ext>
            </a:extLst>
          </p:cNvPr>
          <p:cNvGraphicFramePr>
            <a:graphicFrameLocks noChangeAspect="1"/>
          </p:cNvGraphicFramePr>
          <p:nvPr>
            <p:extLst>
              <p:ext uri="{D42A27DB-BD31-4B8C-83A1-F6EECF244321}">
                <p14:modId xmlns:p14="http://schemas.microsoft.com/office/powerpoint/2010/main" val="1264538178"/>
              </p:ext>
            </p:extLst>
          </p:nvPr>
        </p:nvGraphicFramePr>
        <p:xfrm>
          <a:off x="6905625" y="4682312"/>
          <a:ext cx="1735148" cy="775646"/>
        </p:xfrm>
        <a:graphic>
          <a:graphicData uri="http://schemas.openxmlformats.org/presentationml/2006/ole">
            <mc:AlternateContent xmlns:mc="http://schemas.openxmlformats.org/markup-compatibility/2006">
              <mc:Choice xmlns:v="urn:schemas-microsoft-com:vml" Requires="v">
                <p:oleObj spid="_x0000_s18567" name="Equation" r:id="rId8" imgW="959571" imgH="428083" progId="Equation.DSMT4">
                  <p:embed/>
                </p:oleObj>
              </mc:Choice>
              <mc:Fallback>
                <p:oleObj name="Equation" r:id="rId8" imgW="959571" imgH="428083" progId="Equation.DSMT4">
                  <p:embed/>
                  <p:pic>
                    <p:nvPicPr>
                      <p:cNvPr id="0" name=""/>
                      <p:cNvPicPr/>
                      <p:nvPr/>
                    </p:nvPicPr>
                    <p:blipFill>
                      <a:blip r:embed="rId9"/>
                      <a:stretch>
                        <a:fillRect/>
                      </a:stretch>
                    </p:blipFill>
                    <p:spPr>
                      <a:xfrm>
                        <a:off x="6905625" y="4682312"/>
                        <a:ext cx="1735148" cy="775646"/>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C14AB6A7-6756-41CD-B00C-F226AB424B6C}"/>
              </a:ext>
            </a:extLst>
          </p:cNvPr>
          <p:cNvSpPr txBox="1"/>
          <p:nvPr/>
        </p:nvSpPr>
        <p:spPr>
          <a:xfrm>
            <a:off x="6276658" y="4885469"/>
            <a:ext cx="482824" cy="369332"/>
          </a:xfrm>
          <a:prstGeom prst="rect">
            <a:avLst/>
          </a:prstGeom>
          <a:noFill/>
        </p:spPr>
        <p:txBody>
          <a:bodyPr wrap="none" rtlCol="0">
            <a:spAutoFit/>
          </a:bodyPr>
          <a:lstStyle/>
          <a:p>
            <a:r>
              <a:rPr lang="en-US" altLang="zh-CN" dirty="0">
                <a:solidFill>
                  <a:schemeClr val="accent3">
                    <a:lumMod val="50000"/>
                  </a:schemeClr>
                </a:solidFill>
              </a:rPr>
              <a:t>(3)</a:t>
            </a:r>
            <a:endParaRPr lang="zh-CN" altLang="en-US" dirty="0">
              <a:solidFill>
                <a:schemeClr val="accent3">
                  <a:lumMod val="50000"/>
                </a:schemeClr>
              </a:solidFill>
            </a:endParaRPr>
          </a:p>
        </p:txBody>
      </p:sp>
    </p:spTree>
    <p:extLst>
      <p:ext uri="{BB962C8B-B14F-4D97-AF65-F5344CB8AC3E}">
        <p14:creationId xmlns:p14="http://schemas.microsoft.com/office/powerpoint/2010/main" val="5748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5" y="26164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461" name="Picture 5">
            <a:extLst>
              <a:ext uri="{FF2B5EF4-FFF2-40B4-BE49-F238E27FC236}">
                <a16:creationId xmlns:a16="http://schemas.microsoft.com/office/drawing/2014/main" id="{8CA5F397-F0CA-453D-B1EC-995C938D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6485"/>
          <a:stretch>
            <a:fillRect/>
          </a:stretch>
        </p:blipFill>
        <p:spPr bwMode="auto">
          <a:xfrm>
            <a:off x="6458674" y="3220678"/>
            <a:ext cx="3504004" cy="291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32FC03D2-2E81-430E-B6BB-FE0833304ED6}"/>
              </a:ext>
            </a:extLst>
          </p:cNvPr>
          <p:cNvSpPr txBox="1"/>
          <p:nvPr/>
        </p:nvSpPr>
        <p:spPr>
          <a:xfrm>
            <a:off x="7475278" y="6288580"/>
            <a:ext cx="1202573" cy="307777"/>
          </a:xfrm>
          <a:prstGeom prst="rect">
            <a:avLst/>
          </a:prstGeom>
          <a:noFill/>
        </p:spPr>
        <p:txBody>
          <a:bodyPr wrap="none" rtlCol="0">
            <a:spAutoFit/>
          </a:bodyPr>
          <a:lstStyle/>
          <a:p>
            <a:r>
              <a:rPr lang="en-US" altLang="zh-CN" sz="1400" b="1" kern="100"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HMM</a:t>
            </a:r>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示意图</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924F71B8-3302-4A0A-9EAF-713AE8B0378A}"/>
              </a:ext>
            </a:extLst>
          </p:cNvPr>
          <p:cNvSpPr txBox="1"/>
          <p:nvPr/>
        </p:nvSpPr>
        <p:spPr>
          <a:xfrm>
            <a:off x="902826" y="1635660"/>
            <a:ext cx="10220446" cy="1938992"/>
          </a:xfrm>
          <a:prstGeom prst="rect">
            <a:avLst/>
          </a:prstGeom>
          <a:noFill/>
        </p:spPr>
        <p:txBody>
          <a:bodyPr wrap="square" rtlCol="0">
            <a:spAutoFit/>
          </a:bodyPr>
          <a:lstStyle/>
          <a:p>
            <a:r>
              <a:rPr lang="en-US" altLang="zh-CN" sz="2000" kern="100" spc="2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000" kern="100" spc="20" dirty="0">
                <a:effectLst/>
                <a:latin typeface="宋体" panose="02010600030101010101" pitchFamily="2" charset="-122"/>
                <a:ea typeface="宋体" panose="02010600030101010101" pitchFamily="2" charset="-122"/>
                <a:cs typeface="Times New Roman" panose="02020603050405020304" pitchFamily="18" charset="0"/>
              </a:rPr>
              <a:t>室内环境下，人员对位置服务的需求往往是为了导航，且人具有一定的主观能动性，完成此导航任务可以不依靠高精度的定位信息。</a:t>
            </a:r>
            <a:endParaRPr lang="en-US" altLang="zh-CN" sz="2000" kern="100" spc="20" dirty="0">
              <a:latin typeface="宋体" panose="02010600030101010101" pitchFamily="2" charset="-122"/>
              <a:ea typeface="宋体" panose="02010600030101010101" pitchFamily="2" charset="-122"/>
              <a:cs typeface="Times New Roman" panose="02020603050405020304" pitchFamily="18" charset="0"/>
            </a:endParaRPr>
          </a:p>
          <a:p>
            <a:r>
              <a:rPr lang="en-US" altLang="zh-CN" sz="2000" kern="100" spc="20" dirty="0">
                <a:effectLst/>
                <a:latin typeface="宋体" panose="02010600030101010101" pitchFamily="2" charset="-122"/>
                <a:ea typeface="宋体" panose="02010600030101010101" pitchFamily="2" charset="-122"/>
                <a:cs typeface="Times New Roman" panose="02020603050405020304" pitchFamily="18" charset="0"/>
              </a:rPr>
              <a:t>    </a:t>
            </a:r>
            <a:r>
              <a:rPr lang="zh-CN" altLang="en-US" sz="2000" kern="100" spc="20" dirty="0">
                <a:effectLst/>
                <a:latin typeface="宋体" panose="02010600030101010101" pitchFamily="2" charset="-122"/>
                <a:ea typeface="宋体" panose="02010600030101010101" pitchFamily="2" charset="-122"/>
                <a:cs typeface="Times New Roman" panose="02020603050405020304" pitchFamily="18" charset="0"/>
              </a:rPr>
              <a:t>室内存在大量可供人员行走的结构化区域，将该区域用栅格点表示，作为隐马尔科夫的隐状态，修正层的输出为观测。</a:t>
            </a:r>
            <a:endParaRPr lang="en-US" altLang="zh-CN" sz="2000" kern="100" spc="2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sz="2000" kern="100" spc="20" dirty="0">
              <a:latin typeface="宋体" panose="02010600030101010101" pitchFamily="2" charset="-122"/>
              <a:ea typeface="宋体" panose="02010600030101010101" pitchFamily="2" charset="-122"/>
              <a:cs typeface="Times New Roman" panose="02020603050405020304" pitchFamily="18" charset="0"/>
            </a:endParaRPr>
          </a:p>
          <a:p>
            <a:r>
              <a:rPr lang="en-US" altLang="zh-CN" sz="2000" kern="100" spc="20" dirty="0">
                <a:latin typeface="宋体" panose="02010600030101010101" pitchFamily="2" charset="-122"/>
                <a:ea typeface="宋体" panose="02010600030101010101" pitchFamily="2" charset="-122"/>
                <a:cs typeface="Times New Roman" panose="02020603050405020304" pitchFamily="18" charset="0"/>
              </a:rPr>
              <a:t>    </a:t>
            </a:r>
            <a:endParaRPr lang="zh-CN" altLang="en-US" sz="2000" dirty="0">
              <a:latin typeface="宋体" panose="02010600030101010101" pitchFamily="2" charset="-122"/>
              <a:ea typeface="宋体" panose="02010600030101010101" pitchFamily="2" charset="-122"/>
            </a:endParaRPr>
          </a:p>
        </p:txBody>
      </p:sp>
      <p:pic>
        <p:nvPicPr>
          <p:cNvPr id="14" name="图片 13">
            <a:extLst>
              <a:ext uri="{FF2B5EF4-FFF2-40B4-BE49-F238E27FC236}">
                <a16:creationId xmlns:a16="http://schemas.microsoft.com/office/drawing/2014/main" id="{8BAE12FC-9164-4982-A231-837B687EEAB9}"/>
              </a:ext>
            </a:extLst>
          </p:cNvPr>
          <p:cNvPicPr>
            <a:picLocks noChangeAspect="1"/>
          </p:cNvPicPr>
          <p:nvPr/>
        </p:nvPicPr>
        <p:blipFill>
          <a:blip r:embed="rId4"/>
          <a:stretch>
            <a:fillRect/>
          </a:stretch>
        </p:blipFill>
        <p:spPr>
          <a:xfrm>
            <a:off x="289124" y="3220677"/>
            <a:ext cx="5723925" cy="2917431"/>
          </a:xfrm>
          <a:prstGeom prst="rect">
            <a:avLst/>
          </a:prstGeom>
        </p:spPr>
      </p:pic>
      <p:sp>
        <p:nvSpPr>
          <p:cNvPr id="15" name="文本框 14">
            <a:extLst>
              <a:ext uri="{FF2B5EF4-FFF2-40B4-BE49-F238E27FC236}">
                <a16:creationId xmlns:a16="http://schemas.microsoft.com/office/drawing/2014/main" id="{352FE988-7812-4481-A9EA-DFD33C9BE290}"/>
              </a:ext>
            </a:extLst>
          </p:cNvPr>
          <p:cNvSpPr txBox="1"/>
          <p:nvPr/>
        </p:nvSpPr>
        <p:spPr>
          <a:xfrm>
            <a:off x="2326511" y="6288579"/>
            <a:ext cx="1261884"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实验楼平面图</a:t>
            </a:r>
          </a:p>
        </p:txBody>
      </p:sp>
    </p:spTree>
    <p:extLst>
      <p:ext uri="{BB962C8B-B14F-4D97-AF65-F5344CB8AC3E}">
        <p14:creationId xmlns:p14="http://schemas.microsoft.com/office/powerpoint/2010/main" val="38635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4.4</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5" y="26164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构造栅格点</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770" name="Picture 2">
            <a:extLst>
              <a:ext uri="{FF2B5EF4-FFF2-40B4-BE49-F238E27FC236}">
                <a16:creationId xmlns:a16="http://schemas.microsoft.com/office/drawing/2014/main" id="{76A844F3-F731-4CFC-984B-6D67E895D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29" y="2185105"/>
            <a:ext cx="4646260" cy="378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335443CD-8557-4BBE-95CB-352342E56D89}"/>
              </a:ext>
            </a:extLst>
          </p:cNvPr>
          <p:cNvSpPr txBox="1"/>
          <p:nvPr/>
        </p:nvSpPr>
        <p:spPr>
          <a:xfrm>
            <a:off x="2590715" y="6107289"/>
            <a:ext cx="1370888" cy="369332"/>
          </a:xfrm>
          <a:prstGeom prst="rect">
            <a:avLst/>
          </a:prstGeom>
          <a:noFill/>
        </p:spPr>
        <p:txBody>
          <a:bodyPr wrap="none" rtlCol="0">
            <a:spAutoFit/>
          </a:bodyPr>
          <a:lstStyle/>
          <a:p>
            <a:r>
              <a:rPr lang="zh-CN" altLang="en-US" dirty="0"/>
              <a:t>栅格点示意</a:t>
            </a:r>
          </a:p>
        </p:txBody>
      </p:sp>
      <p:sp>
        <p:nvSpPr>
          <p:cNvPr id="4" name="文本框 3">
            <a:extLst>
              <a:ext uri="{FF2B5EF4-FFF2-40B4-BE49-F238E27FC236}">
                <a16:creationId xmlns:a16="http://schemas.microsoft.com/office/drawing/2014/main" id="{AEF43AC2-0555-4AB7-8BFA-DF94FC0E0E3B}"/>
              </a:ext>
            </a:extLst>
          </p:cNvPr>
          <p:cNvSpPr txBox="1"/>
          <p:nvPr/>
        </p:nvSpPr>
        <p:spPr>
          <a:xfrm>
            <a:off x="6592713" y="2140272"/>
            <a:ext cx="4809067" cy="1938992"/>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室内环境下，人员的行走速度通常在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米每秒之间。在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5Hz</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的定位频率下，栅格点的间隔可以设置为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米。</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考虑人的主管能动性，可以只用一条栅格点表示整条走廊。</a:t>
            </a:r>
          </a:p>
        </p:txBody>
      </p:sp>
    </p:spTree>
    <p:extLst>
      <p:ext uri="{BB962C8B-B14F-4D97-AF65-F5344CB8AC3E}">
        <p14:creationId xmlns:p14="http://schemas.microsoft.com/office/powerpoint/2010/main" val="239045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4.5</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地图匹配层：状态转移矩阵</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4B8980-A3DC-4897-AD5D-EA249ACCE06A}"/>
                  </a:ext>
                </a:extLst>
              </p:cNvPr>
              <p:cNvSpPr txBox="1"/>
              <p:nvPr/>
            </p:nvSpPr>
            <p:spPr>
              <a:xfrm>
                <a:off x="1323974" y="1958445"/>
                <a:ext cx="7120900" cy="6266652"/>
              </a:xfrm>
              <a:prstGeom prst="rect">
                <a:avLst/>
              </a:prstGeom>
              <a:noFill/>
            </p:spPr>
            <p:txBody>
              <a:bodyPr wrap="square" rtlCol="0">
                <a:spAutoFit/>
              </a:bodyPr>
              <a:lstStyle/>
              <a:p>
                <a:r>
                  <a:rPr lang="zh-CN"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状态转移矩阵</a:t>
                </a:r>
                <a:r>
                  <a:rPr lang="zh-CN" altLang="en-US"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HMM</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中状态转移矩阵</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用于描述某一系统从一个状态到另一个状态的概率。室内人员定位场景中，表示人从一个位置移动到另一个位置的概率。</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p>
              <a:p>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状态转移矩阵</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a:t>
                </a:r>
                <a14:m>
                  <m:oMath xmlns:m="http://schemas.openxmlformats.org/officeDocument/2006/math">
                    <m:sSub>
                      <m:sSubPr>
                        <m:ctrlPr>
                          <a:rPr lang="en-US" altLang="zh-CN" sz="2000" i="1" kern="100" smtClean="0">
                            <a:solidFill>
                              <a:srgbClr val="836967"/>
                            </a:solidFill>
                            <a:latin typeface="Cambria Math" panose="02040503050406030204" pitchFamily="18" charset="0"/>
                          </a:rPr>
                        </m:ctrlPr>
                      </m:sSubPr>
                      <m:e>
                        <m:r>
                          <a:rPr lang="en-US" altLang="zh-CN" sz="2000" i="1" kern="100">
                            <a:latin typeface="Cambria Math" panose="02040503050406030204" pitchFamily="18" charset="0"/>
                          </a:rPr>
                          <m:t>𝑎</m:t>
                        </m:r>
                      </m:e>
                      <m:sub>
                        <m:r>
                          <a:rPr lang="en-US" altLang="zh-CN" sz="2000" i="1" kern="100">
                            <a:latin typeface="Cambria Math" panose="02040503050406030204" pitchFamily="18" charset="0"/>
                          </a:rPr>
                          <m:t>𝑖</m:t>
                        </m:r>
                        <m:r>
                          <a:rPr lang="en-US" altLang="zh-CN" sz="2000" b="0" i="1" kern="100" smtClean="0">
                            <a:latin typeface="Cambria Math" panose="02040503050406030204" pitchFamily="18" charset="0"/>
                          </a:rPr>
                          <m:t>,</m:t>
                        </m:r>
                        <m:r>
                          <a:rPr lang="en-US" altLang="zh-CN" sz="2000" b="0" i="1" kern="100" smtClean="0">
                            <a:latin typeface="Cambria Math" panose="02040503050406030204" pitchFamily="18" charset="0"/>
                          </a:rPr>
                          <m:t>𝑗</m:t>
                        </m:r>
                      </m:sub>
                    </m:sSub>
                  </m:oMath>
                </a14:m>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836967"/>
                    </a:solidFill>
                  </a:rPr>
                  <a:t> </a:t>
                </a: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𝑗</m:t>
                        </m:r>
                      </m:sub>
                    </m:sSub>
                    <m:r>
                      <a:rPr lang="zh-CN" altLang="en-US" sz="2000" kern="100">
                        <a:latin typeface="Cambria Math" panose="02040503050406030204" pitchFamily="18" charset="0"/>
                        <a:ea typeface="宋体" panose="02010600030101010101" pitchFamily="2" charset="-122"/>
                        <a:cs typeface="Times New Roman" panose="02020603050405020304" pitchFamily="18" charset="0"/>
                      </a:rPr>
                      <m:t>表示</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人员由栅格点</a:t>
                </a:r>
                <a14:m>
                  <m:oMath xmlns:m="http://schemas.openxmlformats.org/officeDocument/2006/math">
                    <m:sSub>
                      <m:sSubPr>
                        <m:ctrlPr>
                          <a:rPr lang="en-US" altLang="zh-CN" sz="2000"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𝑖</m:t>
                        </m:r>
                      </m:sub>
                    </m:sSub>
                    <m:r>
                      <a:rPr lang="zh-CN" altLang="en-US" sz="2000" kern="100" dirty="0">
                        <a:latin typeface="Cambria Math" panose="02040503050406030204" pitchFamily="18" charset="0"/>
                        <a:ea typeface="宋体" panose="02010600030101010101" pitchFamily="2" charset="-122"/>
                        <a:cs typeface="Times New Roman" panose="02020603050405020304" pitchFamily="18" charset="0"/>
                      </a:rPr>
                      <m:t>移动</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到栅格点</a:t>
                </a:r>
                <a14:m>
                  <m:oMath xmlns:m="http://schemas.openxmlformats.org/officeDocument/2006/math">
                    <m:sSub>
                      <m:sSubPr>
                        <m:ctrlPr>
                          <a:rPr lang="en-US" altLang="zh-CN" sz="2000"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𝑗</m:t>
                        </m:r>
                      </m:sub>
                    </m:sSub>
                    <m:r>
                      <a:rPr lang="zh-CN" altLang="en-US" sz="2000" kern="100" dirty="0">
                        <a:latin typeface="Cambria Math" panose="02040503050406030204" pitchFamily="18" charset="0"/>
                        <a:ea typeface="宋体" panose="02010600030101010101" pitchFamily="2" charset="-122"/>
                        <a:cs typeface="Times New Roman" panose="02020603050405020304" pitchFamily="18" charset="0"/>
                      </a:rPr>
                      <m:t>的</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概率，</a:t>
                </a:r>
                <a14:m>
                  <m:oMath xmlns:m="http://schemas.openxmlformats.org/officeDocument/2006/math">
                    <m:sSub>
                      <m:sSubPr>
                        <m:ctrlPr>
                          <a:rPr lang="zh-CN" altLang="en-US" sz="2000" i="1" kern="100" smtClean="0">
                            <a:solidFill>
                              <a:srgbClr val="836967"/>
                            </a:solidFill>
                            <a:latin typeface="Cambria Math" panose="02040503050406030204" pitchFamily="18" charset="0"/>
                          </a:rPr>
                        </m:ctrlPr>
                      </m:sSubPr>
                      <m:e>
                        <m:r>
                          <a:rPr lang="zh-CN" altLang="en-US" sz="2000" i="1" kern="100" smtClean="0">
                            <a:latin typeface="Cambria Math" panose="02040503050406030204" pitchFamily="18" charset="0"/>
                          </a:rPr>
                          <m:t>𝜎</m:t>
                        </m:r>
                      </m:e>
                      <m:sub>
                        <m:r>
                          <a:rPr lang="zh-CN" altLang="en-US" sz="2000" i="1" kern="100" smtClean="0">
                            <a:latin typeface="Cambria Math" panose="02040503050406030204" pitchFamily="18" charset="0"/>
                          </a:rPr>
                          <m:t>𝐴</m:t>
                        </m:r>
                      </m:sub>
                    </m:sSub>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反应人员移动速度。 </a:t>
                </a:r>
                <a14:m>
                  <m:oMath xmlns:m="http://schemas.openxmlformats.org/officeDocument/2006/math">
                    <m:sSub>
                      <m:sSubPr>
                        <m:ctrlPr>
                          <a:rPr lang="zh-CN" altLang="en-US" sz="2000" i="1" kern="100" smtClean="0">
                            <a:solidFill>
                              <a:srgbClr val="836967"/>
                            </a:solidFill>
                            <a:latin typeface="Cambria Math" panose="02040503050406030204" pitchFamily="18" charset="0"/>
                          </a:rPr>
                        </m:ctrlPr>
                      </m:sSubPr>
                      <m:e>
                        <m:r>
                          <a:rPr lang="zh-CN" altLang="en-US" sz="2000" i="1" kern="100">
                            <a:latin typeface="Cambria Math" panose="02040503050406030204" pitchFamily="18" charset="0"/>
                          </a:rPr>
                          <m:t>𝐶</m:t>
                        </m:r>
                      </m:e>
                      <m:sub>
                        <m:r>
                          <a:rPr lang="zh-CN" altLang="en-US" sz="2000" i="1" kern="100">
                            <a:latin typeface="Cambria Math" panose="02040503050406030204" pitchFamily="18" charset="0"/>
                          </a:rPr>
                          <m:t>𝐴</m:t>
                        </m:r>
                      </m:sub>
                    </m:sSub>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是使得 </a:t>
                </a:r>
                <a14:m>
                  <m:oMath xmlns:m="http://schemas.openxmlformats.org/officeDocument/2006/math">
                    <m:nary>
                      <m:naryPr>
                        <m:chr m:val="∑"/>
                        <m:limLoc m:val="subSup"/>
                        <m:ctrlPr>
                          <a:rPr lang="zh-CN" altLang="en-US" sz="2000" i="1" kern="100"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5"/>
                          </m:rP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𝑛</m:t>
                        </m:r>
                      </m:sup>
                      <m:e>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=1</m:t>
                        </m:r>
                      </m:e>
                    </m:nary>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成立的常数。</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mc:Choice>
        <mc:Fallback xmlns="">
          <p:sp>
            <p:nvSpPr>
              <p:cNvPr id="8" name="文本框 7">
                <a:extLst>
                  <a:ext uri="{FF2B5EF4-FFF2-40B4-BE49-F238E27FC236}">
                    <a16:creationId xmlns:a16="http://schemas.microsoft.com/office/drawing/2014/main" id="{FD4B8980-A3DC-4897-AD5D-EA249ACCE06A}"/>
                  </a:ext>
                </a:extLst>
              </p:cNvPr>
              <p:cNvSpPr txBox="1">
                <a:spLocks noRot="1" noChangeAspect="1" noMove="1" noResize="1" noEditPoints="1" noAdjustHandles="1" noChangeArrowheads="1" noChangeShapeType="1" noTextEdit="1"/>
              </p:cNvSpPr>
              <p:nvPr/>
            </p:nvSpPr>
            <p:spPr>
              <a:xfrm>
                <a:off x="1323974" y="1958445"/>
                <a:ext cx="7120900" cy="6266652"/>
              </a:xfrm>
              <a:prstGeom prst="rect">
                <a:avLst/>
              </a:prstGeom>
              <a:blipFill>
                <a:blip r:embed="rId4"/>
                <a:stretch>
                  <a:fillRect l="-856" t="-486" r="-856"/>
                </a:stretch>
              </a:blipFill>
            </p:spPr>
            <p:txBody>
              <a:bodyPr/>
              <a:lstStyle/>
              <a:p>
                <a:r>
                  <a:rPr lang="zh-CN" altLang="en-US">
                    <a:noFill/>
                  </a:rPr>
                  <a:t> </a:t>
                </a:r>
              </a:p>
            </p:txBody>
          </p:sp>
        </mc:Fallback>
      </mc:AlternateContent>
      <p:sp>
        <p:nvSpPr>
          <p:cNvPr id="12" name="Rectangle 4">
            <a:extLst>
              <a:ext uri="{FF2B5EF4-FFF2-40B4-BE49-F238E27FC236}">
                <a16:creationId xmlns:a16="http://schemas.microsoft.com/office/drawing/2014/main" id="{B9D17DA4-F770-4B75-91FF-2E536D0DC2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4C953B15-38F8-4A06-B57A-D5C7B71E4583}"/>
              </a:ext>
            </a:extLst>
          </p:cNvPr>
          <p:cNvGraphicFramePr>
            <a:graphicFrameLocks noChangeAspect="1"/>
          </p:cNvGraphicFramePr>
          <p:nvPr>
            <p:extLst>
              <p:ext uri="{D42A27DB-BD31-4B8C-83A1-F6EECF244321}">
                <p14:modId xmlns:p14="http://schemas.microsoft.com/office/powerpoint/2010/main" val="2893607169"/>
              </p:ext>
            </p:extLst>
          </p:nvPr>
        </p:nvGraphicFramePr>
        <p:xfrm>
          <a:off x="3101132" y="3429000"/>
          <a:ext cx="3880377" cy="1151467"/>
        </p:xfrm>
        <a:graphic>
          <a:graphicData uri="http://schemas.openxmlformats.org/presentationml/2006/ole">
            <mc:AlternateContent xmlns:mc="http://schemas.openxmlformats.org/markup-compatibility/2006">
              <mc:Choice xmlns:v="urn:schemas-microsoft-com:vml" Requires="v">
                <p:oleObj spid="_x0000_s30761" name="Equation" r:id="rId5" imgW="1853396" imgH="545863" progId="Equation.DSMT4">
                  <p:embed/>
                </p:oleObj>
              </mc:Choice>
              <mc:Fallback>
                <p:oleObj name="Equation" r:id="rId5" imgW="1853396" imgH="54586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1132" y="3429000"/>
                        <a:ext cx="3880377" cy="1151467"/>
                      </a:xfrm>
                      <a:prstGeom prst="rect">
                        <a:avLst/>
                      </a:prstGeom>
                      <a:noFill/>
                    </p:spPr>
                  </p:pic>
                </p:oleObj>
              </mc:Fallback>
            </mc:AlternateContent>
          </a:graphicData>
        </a:graphic>
      </p:graphicFrame>
      <p:sp>
        <p:nvSpPr>
          <p:cNvPr id="19" name="文本框 18">
            <a:extLst>
              <a:ext uri="{FF2B5EF4-FFF2-40B4-BE49-F238E27FC236}">
                <a16:creationId xmlns:a16="http://schemas.microsoft.com/office/drawing/2014/main" id="{6DE9463F-324D-467C-A4EA-DBA4F5CD3288}"/>
              </a:ext>
            </a:extLst>
          </p:cNvPr>
          <p:cNvSpPr txBox="1"/>
          <p:nvPr/>
        </p:nvSpPr>
        <p:spPr>
          <a:xfrm>
            <a:off x="2449688" y="3869267"/>
            <a:ext cx="482824" cy="369332"/>
          </a:xfrm>
          <a:prstGeom prst="rect">
            <a:avLst/>
          </a:prstGeom>
          <a:noFill/>
        </p:spPr>
        <p:txBody>
          <a:bodyPr wrap="none" rtlCol="0">
            <a:spAutoFit/>
          </a:bodyPr>
          <a:lstStyle/>
          <a:p>
            <a:r>
              <a:rPr lang="en-US" altLang="zh-CN" dirty="0">
                <a:solidFill>
                  <a:srgbClr val="000000"/>
                </a:solidFill>
              </a:rPr>
              <a:t>(1)</a:t>
            </a:r>
            <a:endParaRPr lang="zh-CN" altLang="en-US" dirty="0">
              <a:solidFill>
                <a:srgbClr val="000000"/>
              </a:solidFill>
            </a:endParaRPr>
          </a:p>
        </p:txBody>
      </p:sp>
    </p:spTree>
    <p:extLst>
      <p:ext uri="{BB962C8B-B14F-4D97-AF65-F5344CB8AC3E}">
        <p14:creationId xmlns:p14="http://schemas.microsoft.com/office/powerpoint/2010/main" val="3911642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4.6</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地图匹配层：发射概率矩阵</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4B8980-A3DC-4897-AD5D-EA249ACCE06A}"/>
                  </a:ext>
                </a:extLst>
              </p:cNvPr>
              <p:cNvSpPr txBox="1"/>
              <p:nvPr/>
            </p:nvSpPr>
            <p:spPr>
              <a:xfrm>
                <a:off x="1323974" y="1958445"/>
                <a:ext cx="7120900" cy="6220293"/>
              </a:xfrm>
              <a:prstGeom prst="rect">
                <a:avLst/>
              </a:prstGeom>
              <a:noFill/>
            </p:spPr>
            <p:txBody>
              <a:bodyPr wrap="square" rtlCol="0">
                <a:spAutoFit/>
              </a:bodyPr>
              <a:lstStyle/>
              <a:p>
                <a:r>
                  <a:rPr lang="zh-CN"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状态转移矩阵</a:t>
                </a:r>
                <a:r>
                  <a:rPr lang="zh-CN" altLang="en-US"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        当系统处于某一状态时，从外部对该系统进行观测，获得的观测具有不确定性，发射概率即表示在某种状态下得到某种观测值的概率。</a:t>
                </a:r>
              </a:p>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p>
              <a:p>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发射概率矩阵</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B={</a:t>
                </a: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𝑗</m:t>
                        </m:r>
                      </m:sub>
                    </m:sSub>
                  </m:oMath>
                </a14:m>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kern="100" dirty="0">
                    <a:solidFill>
                      <a:srgbClr val="836967"/>
                    </a:solidFill>
                  </a:rPr>
                  <a:t> </a:t>
                </a: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𝑗</m:t>
                        </m:r>
                      </m:sub>
                    </m:sSub>
                    <m:r>
                      <a:rPr lang="zh-CN" altLang="en-US" sz="2000" kern="100">
                        <a:latin typeface="Cambria Math" panose="02040503050406030204" pitchFamily="18" charset="0"/>
                        <a:ea typeface="宋体" panose="02010600030101010101" pitchFamily="2" charset="-122"/>
                        <a:cs typeface="Times New Roman" panose="02020603050405020304" pitchFamily="18" charset="0"/>
                      </a:rPr>
                      <m:t>表示</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状态为</m:t>
                    </m:r>
                    <m:sSub>
                      <m:sSubPr>
                        <m:ctrlPr>
                          <a:rPr lang="en-US" altLang="zh-CN" sz="2000"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𝑗</m:t>
                        </m:r>
                      </m:sub>
                    </m:sSub>
                    <m:r>
                      <a:rPr lang="zh-CN" altLang="en-US" sz="2000" i="1" kern="100" dirty="0">
                        <a:latin typeface="Cambria Math" panose="02040503050406030204" pitchFamily="18" charset="0"/>
                        <a:ea typeface="宋体" panose="02010600030101010101" pitchFamily="2" charset="-122"/>
                        <a:cs typeface="Times New Roman" panose="02020603050405020304" pitchFamily="18" charset="0"/>
                      </a:rPr>
                      <m:t>时</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观测</a:t>
                </a:r>
                <a14:m>
                  <m:oMath xmlns:m="http://schemas.openxmlformats.org/officeDocument/2006/math">
                    <m:r>
                      <a:rPr lang="zh-CN" altLang="en-US" sz="2000" i="1" kern="100" dirty="0">
                        <a:latin typeface="Cambria Math" panose="02040503050406030204" pitchFamily="18" charset="0"/>
                        <a:ea typeface="宋体" panose="02010600030101010101" pitchFamily="2" charset="-122"/>
                        <a:cs typeface="Times New Roman" panose="02020603050405020304" pitchFamily="18" charset="0"/>
                      </a:rPr>
                      <m:t>为</m:t>
                    </m:r>
                    <m:sSub>
                      <m:sSubPr>
                        <m:ctrlPr>
                          <a:rPr lang="en-US" altLang="zh-CN" sz="2000"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zh-CN" altLang="en-US" sz="2000" i="1" kern="100" dirty="0">
                        <a:latin typeface="Cambria Math" panose="02040503050406030204" pitchFamily="18" charset="0"/>
                        <a:ea typeface="宋体" panose="02010600030101010101" pitchFamily="2" charset="-122"/>
                        <a:cs typeface="Times New Roman" panose="02020603050405020304" pitchFamily="18" charset="0"/>
                      </a:rPr>
                      <m:t>的</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概率，</a:t>
                </a:r>
                <a14:m>
                  <m:oMath xmlns:m="http://schemas.openxmlformats.org/officeDocument/2006/math">
                    <m:sSub>
                      <m:sSubPr>
                        <m:ctrlPr>
                          <a:rPr lang="zh-CN" altLang="en-US" sz="2000" i="1" kern="100" smtClean="0">
                            <a:solidFill>
                              <a:srgbClr val="836967"/>
                            </a:solidFill>
                            <a:latin typeface="Cambria Math" panose="02040503050406030204" pitchFamily="18" charset="0"/>
                          </a:rPr>
                        </m:ctrlPr>
                      </m:sSubPr>
                      <m:e>
                        <m:r>
                          <a:rPr lang="zh-CN" altLang="en-US" sz="2000" i="1" kern="100" smtClean="0">
                            <a:latin typeface="Cambria Math" panose="02040503050406030204" pitchFamily="18" charset="0"/>
                          </a:rPr>
                          <m:t>𝜎</m:t>
                        </m:r>
                      </m:e>
                      <m:sub>
                        <m:r>
                          <a:rPr lang="en-US" altLang="zh-CN" sz="2000" b="0" i="1" kern="100" smtClean="0">
                            <a:latin typeface="Cambria Math" panose="02040503050406030204" pitchFamily="18" charset="0"/>
                          </a:rPr>
                          <m:t>𝐵</m:t>
                        </m:r>
                      </m:sub>
                    </m:sSub>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反应观测的离散程度。。 </a:t>
                </a:r>
                <a14:m>
                  <m:oMath xmlns:m="http://schemas.openxmlformats.org/officeDocument/2006/math">
                    <m:sSub>
                      <m:sSubPr>
                        <m:ctrlPr>
                          <a:rPr lang="zh-CN" altLang="en-US" sz="2000" i="1" kern="100">
                            <a:solidFill>
                              <a:srgbClr val="836967"/>
                            </a:solidFill>
                            <a:latin typeface="Cambria Math" panose="02040503050406030204" pitchFamily="18" charset="0"/>
                          </a:rPr>
                        </m:ctrlPr>
                      </m:sSubPr>
                      <m:e>
                        <m:r>
                          <a:rPr lang="zh-CN" altLang="en-US" sz="2000" i="1" kern="100">
                            <a:latin typeface="Cambria Math" panose="02040503050406030204" pitchFamily="18" charset="0"/>
                          </a:rPr>
                          <m:t>𝐶</m:t>
                        </m:r>
                      </m:e>
                      <m:sub>
                        <m:r>
                          <a:rPr lang="en-US" altLang="zh-CN" sz="2000" b="0" i="1" kern="100" smtClean="0">
                            <a:latin typeface="Cambria Math" panose="02040503050406030204" pitchFamily="18" charset="0"/>
                          </a:rPr>
                          <m:t>𝐵</m:t>
                        </m:r>
                      </m:sub>
                    </m:sSub>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是使得 </a:t>
                </a:r>
                <a14:m>
                  <m:oMath xmlns:m="http://schemas.openxmlformats.org/officeDocument/2006/math">
                    <m:nary>
                      <m:naryPr>
                        <m:chr m:val="∑"/>
                        <m:limLoc m:val="subSup"/>
                        <m:ctrlPr>
                          <a:rPr lang="zh-CN" altLang="en-US" sz="2000" i="1" kern="100">
                            <a:latin typeface="Cambria Math" panose="02040503050406030204" pitchFamily="18" charset="0"/>
                            <a:ea typeface="宋体" panose="02010600030101010101" pitchFamily="2" charset="-122"/>
                            <a:cs typeface="Times New Roman" panose="02020603050405020304" pitchFamily="18" charset="0"/>
                          </a:rPr>
                        </m:ctrlPr>
                      </m:naryPr>
                      <m:sub>
                        <m:r>
                          <m:rPr>
                            <m:brk m:alnAt="25"/>
                          </m:rP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𝑛</m:t>
                        </m:r>
                      </m:sup>
                      <m:e>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=1</m:t>
                        </m:r>
                      </m:e>
                    </m:nary>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成立的常数。</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mc:Choice>
        <mc:Fallback xmlns="">
          <p:sp>
            <p:nvSpPr>
              <p:cNvPr id="8" name="文本框 7">
                <a:extLst>
                  <a:ext uri="{FF2B5EF4-FFF2-40B4-BE49-F238E27FC236}">
                    <a16:creationId xmlns:a16="http://schemas.microsoft.com/office/drawing/2014/main" id="{FD4B8980-A3DC-4897-AD5D-EA249ACCE06A}"/>
                  </a:ext>
                </a:extLst>
              </p:cNvPr>
              <p:cNvSpPr txBox="1">
                <a:spLocks noRot="1" noChangeAspect="1" noMove="1" noResize="1" noEditPoints="1" noAdjustHandles="1" noChangeArrowheads="1" noChangeShapeType="1" noTextEdit="1"/>
              </p:cNvSpPr>
              <p:nvPr/>
            </p:nvSpPr>
            <p:spPr>
              <a:xfrm>
                <a:off x="1323974" y="1958445"/>
                <a:ext cx="7120900" cy="6220293"/>
              </a:xfrm>
              <a:prstGeom prst="rect">
                <a:avLst/>
              </a:prstGeom>
              <a:blipFill>
                <a:blip r:embed="rId4"/>
                <a:stretch>
                  <a:fillRect l="-856" t="-490" r="-4452"/>
                </a:stretch>
              </a:blipFill>
            </p:spPr>
            <p:txBody>
              <a:bodyPr/>
              <a:lstStyle/>
              <a:p>
                <a:r>
                  <a:rPr lang="zh-CN" altLang="en-US">
                    <a:noFill/>
                  </a:rPr>
                  <a:t> </a:t>
                </a:r>
              </a:p>
            </p:txBody>
          </p:sp>
        </mc:Fallback>
      </mc:AlternateContent>
      <p:sp>
        <p:nvSpPr>
          <p:cNvPr id="12" name="Rectangle 4">
            <a:extLst>
              <a:ext uri="{FF2B5EF4-FFF2-40B4-BE49-F238E27FC236}">
                <a16:creationId xmlns:a16="http://schemas.microsoft.com/office/drawing/2014/main" id="{B9D17DA4-F770-4B75-91FF-2E536D0DC2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6DE9463F-324D-467C-A4EA-DBA4F5CD3288}"/>
              </a:ext>
            </a:extLst>
          </p:cNvPr>
          <p:cNvSpPr txBox="1"/>
          <p:nvPr/>
        </p:nvSpPr>
        <p:spPr>
          <a:xfrm>
            <a:off x="2449688" y="3869267"/>
            <a:ext cx="482824" cy="369332"/>
          </a:xfrm>
          <a:prstGeom prst="rect">
            <a:avLst/>
          </a:prstGeom>
          <a:noFill/>
        </p:spPr>
        <p:txBody>
          <a:bodyPr wrap="none" rtlCol="0">
            <a:spAutoFit/>
          </a:bodyPr>
          <a:lstStyle/>
          <a:p>
            <a:r>
              <a:rPr lang="en-US" altLang="zh-CN" dirty="0">
                <a:solidFill>
                  <a:srgbClr val="000000"/>
                </a:solidFill>
              </a:rPr>
              <a:t>(1)</a:t>
            </a:r>
            <a:endParaRPr lang="zh-CN" altLang="en-US" dirty="0">
              <a:solidFill>
                <a:srgbClr val="000000"/>
              </a:solidFill>
            </a:endParaRPr>
          </a:p>
        </p:txBody>
      </p:sp>
      <p:graphicFrame>
        <p:nvGraphicFramePr>
          <p:cNvPr id="10" name="对象 9">
            <a:extLst>
              <a:ext uri="{FF2B5EF4-FFF2-40B4-BE49-F238E27FC236}">
                <a16:creationId xmlns:a16="http://schemas.microsoft.com/office/drawing/2014/main" id="{533CB3FA-EF40-410D-AF80-E217FE0AAF15}"/>
              </a:ext>
            </a:extLst>
          </p:cNvPr>
          <p:cNvGraphicFramePr>
            <a:graphicFrameLocks noChangeAspect="1"/>
          </p:cNvGraphicFramePr>
          <p:nvPr>
            <p:extLst>
              <p:ext uri="{D42A27DB-BD31-4B8C-83A1-F6EECF244321}">
                <p14:modId xmlns:p14="http://schemas.microsoft.com/office/powerpoint/2010/main" val="1281636252"/>
              </p:ext>
            </p:extLst>
          </p:nvPr>
        </p:nvGraphicFramePr>
        <p:xfrm>
          <a:off x="3075765" y="3429000"/>
          <a:ext cx="5369109" cy="1151463"/>
        </p:xfrm>
        <a:graphic>
          <a:graphicData uri="http://schemas.openxmlformats.org/presentationml/2006/ole">
            <mc:AlternateContent xmlns:mc="http://schemas.openxmlformats.org/markup-compatibility/2006">
              <mc:Choice xmlns:v="urn:schemas-microsoft-com:vml" Requires="v">
                <p:oleObj spid="_x0000_s37920" name="Equation" r:id="rId5" imgW="2590800" imgH="558800" progId="Equation.DSMT4">
                  <p:embed/>
                </p:oleObj>
              </mc:Choice>
              <mc:Fallback>
                <p:oleObj name="Equation" r:id="rId5" imgW="2590800" imgH="558800" progId="Equation.DSMT4">
                  <p:embed/>
                  <p:pic>
                    <p:nvPicPr>
                      <p:cNvPr id="10" name="对象 9">
                        <a:extLst>
                          <a:ext uri="{FF2B5EF4-FFF2-40B4-BE49-F238E27FC236}">
                            <a16:creationId xmlns:a16="http://schemas.microsoft.com/office/drawing/2014/main" id="{26F4818E-7741-46B7-B966-E0454FE89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5765" y="3429000"/>
                        <a:ext cx="5369109" cy="1151463"/>
                      </a:xfrm>
                      <a:prstGeom prst="rect">
                        <a:avLst/>
                      </a:prstGeom>
                      <a:noFill/>
                    </p:spPr>
                  </p:pic>
                </p:oleObj>
              </mc:Fallback>
            </mc:AlternateContent>
          </a:graphicData>
        </a:graphic>
      </p:graphicFrame>
      <p:pic>
        <p:nvPicPr>
          <p:cNvPr id="11" name="Picture 3">
            <a:extLst>
              <a:ext uri="{FF2B5EF4-FFF2-40B4-BE49-F238E27FC236}">
                <a16:creationId xmlns:a16="http://schemas.microsoft.com/office/drawing/2014/main" id="{1FE70DDD-B909-4B5E-9F87-B4AF2E361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6468" y="2912329"/>
            <a:ext cx="3386595" cy="208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B0068F0F-34EE-4930-8AAD-08E700B4594B}"/>
              </a:ext>
            </a:extLst>
          </p:cNvPr>
          <p:cNvSpPr txBox="1"/>
          <p:nvPr/>
        </p:nvSpPr>
        <p:spPr>
          <a:xfrm>
            <a:off x="9209982" y="5091289"/>
            <a:ext cx="2159566" cy="307777"/>
          </a:xfrm>
          <a:prstGeom prst="rect">
            <a:avLst/>
          </a:prstGeom>
          <a:noFill/>
        </p:spPr>
        <p:txBody>
          <a:bodyPr wrap="none" rtlCol="0">
            <a:spAutoFit/>
          </a:bodyPr>
          <a:lstStyle/>
          <a:p>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人员静止时修正层的输出</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229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4.7</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地图匹配层：初始状态矩阵</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4B8980-A3DC-4897-AD5D-EA249ACCE06A}"/>
                  </a:ext>
                </a:extLst>
              </p:cNvPr>
              <p:cNvSpPr txBox="1"/>
              <p:nvPr/>
            </p:nvSpPr>
            <p:spPr>
              <a:xfrm>
                <a:off x="1323974" y="1958445"/>
                <a:ext cx="7120900" cy="5570756"/>
              </a:xfrm>
              <a:prstGeom prst="rect">
                <a:avLst/>
              </a:prstGeom>
              <a:noFill/>
            </p:spPr>
            <p:txBody>
              <a:bodyPr wrap="square" rtlCol="0">
                <a:spAutoFit/>
              </a:bodyPr>
              <a:lstStyle/>
              <a:p>
                <a:r>
                  <a:rPr lang="zh-CN" altLang="en-US"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初始状态</a:t>
                </a:r>
                <a:r>
                  <a:rPr lang="zh-CN"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矩阵</a:t>
                </a:r>
                <a:r>
                  <a:rPr lang="zh-CN" altLang="en-US"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        表示系统在起始时刻的状态。当状态转移概率和发射概率矩阵已知时，初始状态将会对结果产生较大的影响。将修正层第一次输出得到的</a:t>
                </a:r>
                <a14:m>
                  <m:oMath xmlns:m="http://schemas.openxmlformats.org/officeDocument/2006/math">
                    <m:sSub>
                      <m:sSubPr>
                        <m:ctrlPr>
                          <a:rPr lang="en-US" altLang="zh-CN" sz="2000" i="1" kern="10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0</m:t>
                        </m:r>
                      </m:sub>
                    </m:sSub>
                    <m:r>
                      <a:rPr lang="zh-CN" altLang="en-US" sz="2000" i="1" kern="100" dirty="0">
                        <a:latin typeface="Cambria Math" panose="02040503050406030204" pitchFamily="18" charset="0"/>
                        <a:ea typeface="宋体" panose="02010600030101010101" pitchFamily="2" charset="-122"/>
                        <a:cs typeface="Times New Roman" panose="02020603050405020304" pitchFamily="18" charset="0"/>
                      </a:rPr>
                      <m:t>作为</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初始观测，初始状态由式</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获得。</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a:t>
                </a:r>
              </a:p>
              <a:p>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000" kern="1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初始状态矩阵</a:t>
                </a:r>
                <a14:m>
                  <m:oMath xmlns:m="http://schemas.openxmlformats.org/officeDocument/2006/math">
                    <m:r>
                      <a:rPr lang="en-US" altLang="zh-CN" sz="2000" i="1" kern="100" dirty="0" smtClean="0">
                        <a:latin typeface="Cambria Math" panose="02040503050406030204" pitchFamily="18" charset="0"/>
                      </a:rPr>
                      <m:t>𝛱</m:t>
                    </m:r>
                  </m:oMath>
                </a14:m>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kern="100" dirty="0">
                            <a:latin typeface="Cambria Math" panose="02040503050406030204" pitchFamily="18" charset="0"/>
                          </a:rPr>
                          <m:t>𝜋</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000"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kern="100" dirty="0">
                            <a:latin typeface="Cambria Math" panose="02040503050406030204" pitchFamily="18" charset="0"/>
                          </a:rPr>
                          <m:t>𝜋</m:t>
                        </m:r>
                      </m:e>
                      <m:sub>
                        <m:r>
                          <a:rPr lang="en-US" altLang="zh-CN" sz="2000" kern="100">
                            <a:latin typeface="Cambria Math" panose="02040503050406030204" pitchFamily="18" charset="0"/>
                            <a:ea typeface="宋体" panose="02010600030101010101" pitchFamily="2" charset="-122"/>
                            <a:cs typeface="Times New Roman" panose="02020603050405020304" pitchFamily="18" charset="0"/>
                          </a:rPr>
                          <m:t>𝑖</m:t>
                        </m:r>
                      </m:sub>
                    </m:sSub>
                    <m:r>
                      <a:rPr lang="zh-CN" altLang="en-US" sz="2000" kern="100">
                        <a:latin typeface="Cambria Math" panose="02040503050406030204" pitchFamily="18" charset="0"/>
                        <a:ea typeface="宋体" panose="02010600030101010101" pitchFamily="2" charset="-122"/>
                        <a:cs typeface="Times New Roman" panose="02020603050405020304" pitchFamily="18" charset="0"/>
                      </a:rPr>
                      <m:t>表示</m:t>
                    </m:r>
                    <m:r>
                      <a:rPr lang="zh-CN" altLang="en-US" sz="2000" i="1" kern="100">
                        <a:latin typeface="Cambria Math" panose="02040503050406030204" pitchFamily="18" charset="0"/>
                        <a:ea typeface="宋体" panose="02010600030101010101" pitchFamily="2" charset="-122"/>
                        <a:cs typeface="Times New Roman" panose="02020603050405020304" pitchFamily="18" charset="0"/>
                      </a:rPr>
                      <m:t>初始状态为</m:t>
                    </m:r>
                    <m:sSub>
                      <m:sSubPr>
                        <m:ctrlPr>
                          <a:rPr lang="en-US" altLang="zh-CN" sz="2000" i="1" kern="10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000" b="0" i="1" kern="10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zh-CN" altLang="en-US" sz="2000" i="1" kern="100" dirty="0">
                        <a:latin typeface="Cambria Math" panose="02040503050406030204" pitchFamily="18" charset="0"/>
                        <a:ea typeface="宋体" panose="02010600030101010101" pitchFamily="2" charset="-122"/>
                        <a:cs typeface="Times New Roman" panose="02020603050405020304" pitchFamily="18" charset="0"/>
                      </a:rPr>
                      <m:t>时的</m:t>
                    </m:r>
                  </m:oMath>
                </a14:m>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概率</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kern="1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mc:Choice>
        <mc:Fallback xmlns="">
          <p:sp>
            <p:nvSpPr>
              <p:cNvPr id="8" name="文本框 7">
                <a:extLst>
                  <a:ext uri="{FF2B5EF4-FFF2-40B4-BE49-F238E27FC236}">
                    <a16:creationId xmlns:a16="http://schemas.microsoft.com/office/drawing/2014/main" id="{FD4B8980-A3DC-4897-AD5D-EA249ACCE06A}"/>
                  </a:ext>
                </a:extLst>
              </p:cNvPr>
              <p:cNvSpPr txBox="1">
                <a:spLocks noRot="1" noChangeAspect="1" noMove="1" noResize="1" noEditPoints="1" noAdjustHandles="1" noChangeArrowheads="1" noChangeShapeType="1" noTextEdit="1"/>
              </p:cNvSpPr>
              <p:nvPr/>
            </p:nvSpPr>
            <p:spPr>
              <a:xfrm>
                <a:off x="1323974" y="1958445"/>
                <a:ext cx="7120900" cy="5570756"/>
              </a:xfrm>
              <a:prstGeom prst="rect">
                <a:avLst/>
              </a:prstGeom>
              <a:blipFill>
                <a:blip r:embed="rId4"/>
                <a:stretch>
                  <a:fillRect l="-856" t="-547" r="-86"/>
                </a:stretch>
              </a:blipFill>
            </p:spPr>
            <p:txBody>
              <a:bodyPr/>
              <a:lstStyle/>
              <a:p>
                <a:r>
                  <a:rPr lang="zh-CN" altLang="en-US">
                    <a:noFill/>
                  </a:rPr>
                  <a:t> </a:t>
                </a:r>
              </a:p>
            </p:txBody>
          </p:sp>
        </mc:Fallback>
      </mc:AlternateContent>
      <p:sp>
        <p:nvSpPr>
          <p:cNvPr id="12" name="Rectangle 4">
            <a:extLst>
              <a:ext uri="{FF2B5EF4-FFF2-40B4-BE49-F238E27FC236}">
                <a16:creationId xmlns:a16="http://schemas.microsoft.com/office/drawing/2014/main" id="{B9D17DA4-F770-4B75-91FF-2E536D0DC2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6DE9463F-324D-467C-A4EA-DBA4F5CD3288}"/>
              </a:ext>
            </a:extLst>
          </p:cNvPr>
          <p:cNvSpPr txBox="1"/>
          <p:nvPr/>
        </p:nvSpPr>
        <p:spPr>
          <a:xfrm>
            <a:off x="2449688" y="3869267"/>
            <a:ext cx="482824" cy="369332"/>
          </a:xfrm>
          <a:prstGeom prst="rect">
            <a:avLst/>
          </a:prstGeom>
          <a:noFill/>
        </p:spPr>
        <p:txBody>
          <a:bodyPr wrap="none" rtlCol="0">
            <a:spAutoFit/>
          </a:bodyPr>
          <a:lstStyle/>
          <a:p>
            <a:r>
              <a:rPr lang="en-US" altLang="zh-CN" dirty="0">
                <a:solidFill>
                  <a:srgbClr val="000000"/>
                </a:solidFill>
              </a:rPr>
              <a:t>(1)</a:t>
            </a:r>
            <a:endParaRPr lang="zh-CN" altLang="en-US" dirty="0">
              <a:solidFill>
                <a:srgbClr val="000000"/>
              </a:solidFill>
            </a:endParaRPr>
          </a:p>
        </p:txBody>
      </p:sp>
      <p:sp>
        <p:nvSpPr>
          <p:cNvPr id="4" name="Rectangle 7">
            <a:extLst>
              <a:ext uri="{FF2B5EF4-FFF2-40B4-BE49-F238E27FC236}">
                <a16:creationId xmlns:a16="http://schemas.microsoft.com/office/drawing/2014/main" id="{DFE696F0-8AD4-4C4A-8998-7ABBF906CF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7CFCE070-1799-46FB-9075-57F4F54014B2}"/>
              </a:ext>
            </a:extLst>
          </p:cNvPr>
          <p:cNvGraphicFramePr>
            <a:graphicFrameLocks noChangeAspect="1"/>
          </p:cNvGraphicFramePr>
          <p:nvPr>
            <p:extLst>
              <p:ext uri="{D42A27DB-BD31-4B8C-83A1-F6EECF244321}">
                <p14:modId xmlns:p14="http://schemas.microsoft.com/office/powerpoint/2010/main" val="1710581351"/>
              </p:ext>
            </p:extLst>
          </p:nvPr>
        </p:nvGraphicFramePr>
        <p:xfrm>
          <a:off x="3307645" y="3429000"/>
          <a:ext cx="2054577" cy="1445333"/>
        </p:xfrm>
        <a:graphic>
          <a:graphicData uri="http://schemas.openxmlformats.org/presentationml/2006/ole">
            <mc:AlternateContent xmlns:mc="http://schemas.openxmlformats.org/markup-compatibility/2006">
              <mc:Choice xmlns:v="urn:schemas-microsoft-com:vml" Requires="v">
                <p:oleObj spid="_x0000_s39970" name="Equation" r:id="rId5" imgW="1002865" imgH="710891" progId="Equation.DSMT4">
                  <p:embed/>
                </p:oleObj>
              </mc:Choice>
              <mc:Fallback>
                <p:oleObj name="Equation" r:id="rId5" imgW="1002865" imgH="71089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7645" y="3429000"/>
                        <a:ext cx="2054577" cy="1445333"/>
                      </a:xfrm>
                      <a:prstGeom prst="rect">
                        <a:avLst/>
                      </a:prstGeom>
                      <a:noFill/>
                    </p:spPr>
                  </p:pic>
                </p:oleObj>
              </mc:Fallback>
            </mc:AlternateContent>
          </a:graphicData>
        </a:graphic>
      </p:graphicFrame>
    </p:spTree>
    <p:extLst>
      <p:ext uri="{BB962C8B-B14F-4D97-AF65-F5344CB8AC3E}">
        <p14:creationId xmlns:p14="http://schemas.microsoft.com/office/powerpoint/2010/main" val="154936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4.8</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实验结果及分析</a:t>
            </a: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034" name="Picture 2">
            <a:extLst>
              <a:ext uri="{FF2B5EF4-FFF2-40B4-BE49-F238E27FC236}">
                <a16:creationId xmlns:a16="http://schemas.microsoft.com/office/drawing/2014/main" id="{82D28EE5-9FCF-4590-A538-555E6336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07" y="2204685"/>
            <a:ext cx="5946071" cy="288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89ABB5D-2D79-48D5-B6D6-92456D40EAFC}"/>
              </a:ext>
            </a:extLst>
          </p:cNvPr>
          <p:cNvSpPr txBox="1"/>
          <p:nvPr/>
        </p:nvSpPr>
        <p:spPr>
          <a:xfrm>
            <a:off x="3007794" y="5192890"/>
            <a:ext cx="992579" cy="307777"/>
          </a:xfrm>
          <a:prstGeom prst="rect">
            <a:avLst/>
          </a:prstGeom>
          <a:noFill/>
        </p:spPr>
        <p:txBody>
          <a:bodyPr wrap="none" rtlCol="0">
            <a:spAutoFit/>
          </a:bodyPr>
          <a:lstStyle/>
          <a:p>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试验场地</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2</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2836730-36D7-44E3-BE03-CE11FCEC33C7}"/>
              </a:ext>
            </a:extLst>
          </p:cNvPr>
          <p:cNvSpPr txBox="1"/>
          <p:nvPr/>
        </p:nvSpPr>
        <p:spPr>
          <a:xfrm>
            <a:off x="6381045" y="2053569"/>
            <a:ext cx="6191954" cy="3139321"/>
          </a:xfrm>
          <a:prstGeom prst="rect">
            <a:avLst/>
          </a:prstGeom>
          <a:noFill/>
        </p:spPr>
        <p:txBody>
          <a:bodyPr wrap="square">
            <a:spAutoFit/>
          </a:bodyPr>
          <a:lstStyle/>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实验场地：</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(1)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区域大小： </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200</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平方米</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(2)  RSSI</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采样间隔：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0.2</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(3)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蓝牙节点：间隔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6</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米的节点</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间隔</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1.8</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米的节点</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20</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硬件设备：深圳云里物里科技研发的</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E5</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定位型</a:t>
            </a: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                    低功耗蓝牙和华为</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P20</a:t>
            </a:r>
          </a:p>
          <a:p>
            <a:endPar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采集软件：</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LOPSI</a:t>
            </a:r>
            <a:r>
              <a:rPr lang="zh-CN" altLang="en-US"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实验室开发的</a:t>
            </a:r>
            <a:r>
              <a:rPr lang="en-US" altLang="zh-CN" sz="2000" b="1" dirty="0">
                <a:solidFill>
                  <a:schemeClr val="tx1">
                    <a:lumMod val="60000"/>
                    <a:lumOff val="40000"/>
                  </a:schemeClr>
                </a:solidFill>
                <a:latin typeface="Times New Roman" panose="02020603050405020304" pitchFamily="18" charset="0"/>
                <a:ea typeface="宋体" panose="02010600030101010101" pitchFamily="2" charset="-122"/>
                <a:cs typeface="Times New Roman" panose="02020603050405020304" pitchFamily="18" charset="0"/>
              </a:rPr>
              <a:t>GetSensorData2.1</a:t>
            </a:r>
          </a:p>
        </p:txBody>
      </p:sp>
    </p:spTree>
    <p:extLst>
      <p:ext uri="{BB962C8B-B14F-4D97-AF65-F5344CB8AC3E}">
        <p14:creationId xmlns:p14="http://schemas.microsoft.com/office/powerpoint/2010/main" val="303109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66797" y="2478494"/>
            <a:ext cx="8579358" cy="1107948"/>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defTabSz="1097280"/>
            <a:endParaRPr lang="zh-CN" altLang="en-US" sz="2160">
              <a:solidFill>
                <a:prstClr val="white"/>
              </a:solidFill>
              <a:latin typeface="Calibri"/>
              <a:ea typeface="宋体" panose="02010600030101010101" pitchFamily="2" charset="-122"/>
            </a:endParaRPr>
          </a:p>
        </p:txBody>
      </p:sp>
      <p:sp>
        <p:nvSpPr>
          <p:cNvPr id="4" name="TextBox 3"/>
          <p:cNvSpPr txBox="1"/>
          <p:nvPr/>
        </p:nvSpPr>
        <p:spPr>
          <a:xfrm>
            <a:off x="2628721" y="2718536"/>
            <a:ext cx="8255508" cy="609398"/>
          </a:xfrm>
          <a:prstGeom prst="rect">
            <a:avLst/>
          </a:prstGeom>
          <a:noFill/>
        </p:spPr>
        <p:txBody>
          <a:bodyPr vert="horz" wrap="square" rtlCol="0">
            <a:spAutoFit/>
          </a:bodyPr>
          <a:lstStyle/>
          <a:p>
            <a:pPr algn="ctr" defTabSz="1097280" fontAlgn="b"/>
            <a:r>
              <a:rPr lang="zh-CN" altLang="en-US" sz="3360" b="1" dirty="0">
                <a:solidFill>
                  <a:prstClr val="white"/>
                </a:solidFill>
                <a:latin typeface="华文楷体" panose="02010600040101010101" pitchFamily="2" charset="-122"/>
                <a:ea typeface="华文楷体" panose="02010600040101010101" pitchFamily="2" charset="-122"/>
              </a:rPr>
              <a:t>研究背景及意义</a:t>
            </a:r>
            <a:endParaRPr lang="zh-CN" altLang="zh-CN" sz="3360" b="1" dirty="0">
              <a:solidFill>
                <a:prstClr val="white"/>
              </a:solidFill>
              <a:latin typeface="华文楷体" panose="02010600040101010101" pitchFamily="2" charset="-122"/>
              <a:ea typeface="华文楷体" panose="02010600040101010101" pitchFamily="2" charset="-122"/>
            </a:endParaRPr>
          </a:p>
        </p:txBody>
      </p:sp>
      <p:sp>
        <p:nvSpPr>
          <p:cNvPr id="5" name="泪滴形 4"/>
          <p:cNvSpPr/>
          <p:nvPr/>
        </p:nvSpPr>
        <p:spPr>
          <a:xfrm>
            <a:off x="1093572" y="2478507"/>
            <a:ext cx="1252471" cy="1252471"/>
          </a:xfrm>
          <a:prstGeom prst="teardrop">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defTabSz="1097280"/>
            <a:r>
              <a:rPr lang="en-US" altLang="zh-CN" sz="7200" dirty="0">
                <a:solidFill>
                  <a:prstClr val="white"/>
                </a:solidFill>
                <a:latin typeface="Calibri"/>
                <a:ea typeface="宋体" panose="02010600030101010101" pitchFamily="2" charset="-122"/>
              </a:rPr>
              <a:t>1</a:t>
            </a:r>
            <a:endParaRPr lang="zh-CN" altLang="en-US" sz="7200" dirty="0">
              <a:solidFill>
                <a:prstClr val="white"/>
              </a:solidFill>
              <a:latin typeface="Calibri"/>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4.9</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修正层实验与分析</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8131" name="Picture 3">
            <a:extLst>
              <a:ext uri="{FF2B5EF4-FFF2-40B4-BE49-F238E27FC236}">
                <a16:creationId xmlns:a16="http://schemas.microsoft.com/office/drawing/2014/main" id="{86E2FB46-1C48-4379-99CB-29C4C600F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73" y="1952903"/>
            <a:ext cx="4144549" cy="310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a:extLst>
              <a:ext uri="{FF2B5EF4-FFF2-40B4-BE49-F238E27FC236}">
                <a16:creationId xmlns:a16="http://schemas.microsoft.com/office/drawing/2014/main" id="{5E21A09F-0B94-40E3-95FB-341DA3109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423" y="1952726"/>
            <a:ext cx="6299202" cy="310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770131A-FB27-41E9-80B7-A8C7D1A38533}"/>
              </a:ext>
            </a:extLst>
          </p:cNvPr>
          <p:cNvSpPr txBox="1"/>
          <p:nvPr/>
        </p:nvSpPr>
        <p:spPr>
          <a:xfrm>
            <a:off x="1167181" y="5166420"/>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试验场地一修正层：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0.3913</a:t>
            </a:r>
            <a:endParaRPr lang="zh-CN" altLang="en-US" dirty="0"/>
          </a:p>
        </p:txBody>
      </p:sp>
      <p:sp>
        <p:nvSpPr>
          <p:cNvPr id="13" name="文本框 12">
            <a:extLst>
              <a:ext uri="{FF2B5EF4-FFF2-40B4-BE49-F238E27FC236}">
                <a16:creationId xmlns:a16="http://schemas.microsoft.com/office/drawing/2014/main" id="{47BEF9D6-3A70-4C37-8944-CE048A12CE09}"/>
              </a:ext>
            </a:extLst>
          </p:cNvPr>
          <p:cNvSpPr txBox="1"/>
          <p:nvPr/>
        </p:nvSpPr>
        <p:spPr>
          <a:xfrm>
            <a:off x="6163735" y="5166420"/>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试验场地二修正层：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0.4195</a:t>
            </a:r>
            <a:endParaRPr lang="zh-CN" altLang="en-US" dirty="0"/>
          </a:p>
        </p:txBody>
      </p:sp>
      <p:sp>
        <p:nvSpPr>
          <p:cNvPr id="14" name="文本框 13">
            <a:extLst>
              <a:ext uri="{FF2B5EF4-FFF2-40B4-BE49-F238E27FC236}">
                <a16:creationId xmlns:a16="http://schemas.microsoft.com/office/drawing/2014/main" id="{7E83C9C2-0527-4FD4-8A10-30CA8550D34C}"/>
              </a:ext>
            </a:extLst>
          </p:cNvPr>
          <p:cNvSpPr txBox="1"/>
          <p:nvPr/>
        </p:nvSpPr>
        <p:spPr>
          <a:xfrm>
            <a:off x="1189758" y="6201015"/>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试验场地一加权层：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0.517</a:t>
            </a:r>
            <a:endParaRPr lang="zh-CN" altLang="en-US" dirty="0"/>
          </a:p>
        </p:txBody>
      </p:sp>
      <p:sp>
        <p:nvSpPr>
          <p:cNvPr id="15" name="文本框 14">
            <a:extLst>
              <a:ext uri="{FF2B5EF4-FFF2-40B4-BE49-F238E27FC236}">
                <a16:creationId xmlns:a16="http://schemas.microsoft.com/office/drawing/2014/main" id="{686AE1D6-F9BA-4378-8B6D-97CEA838BC5D}"/>
              </a:ext>
            </a:extLst>
          </p:cNvPr>
          <p:cNvSpPr txBox="1"/>
          <p:nvPr/>
        </p:nvSpPr>
        <p:spPr>
          <a:xfrm>
            <a:off x="6186312" y="6201015"/>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试验场地二加权层：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0.4263</a:t>
            </a:r>
            <a:endParaRPr lang="zh-CN" altLang="en-US" dirty="0"/>
          </a:p>
        </p:txBody>
      </p:sp>
      <p:sp>
        <p:nvSpPr>
          <p:cNvPr id="5" name="矩形 4">
            <a:extLst>
              <a:ext uri="{FF2B5EF4-FFF2-40B4-BE49-F238E27FC236}">
                <a16:creationId xmlns:a16="http://schemas.microsoft.com/office/drawing/2014/main" id="{282963C4-8BA6-4C03-8B4E-6E5E136EFA58}"/>
              </a:ext>
            </a:extLst>
          </p:cNvPr>
          <p:cNvSpPr/>
          <p:nvPr/>
        </p:nvSpPr>
        <p:spPr>
          <a:xfrm>
            <a:off x="722489" y="1467556"/>
            <a:ext cx="11029244" cy="4549421"/>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8713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49551"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4.10</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地图匹配层栅格点</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A40F100A-A023-45A9-B08E-B86DCD2CE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46" y="2306964"/>
            <a:ext cx="4410451" cy="3307839"/>
          </a:xfrm>
          <a:prstGeom prst="rect">
            <a:avLst/>
          </a:prstGeom>
        </p:spPr>
      </p:pic>
      <p:pic>
        <p:nvPicPr>
          <p:cNvPr id="53252" name="Picture 4">
            <a:extLst>
              <a:ext uri="{FF2B5EF4-FFF2-40B4-BE49-F238E27FC236}">
                <a16:creationId xmlns:a16="http://schemas.microsoft.com/office/drawing/2014/main" id="{3968E291-AAF1-4E8E-B163-5E2530219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197" y="2306964"/>
            <a:ext cx="6708855" cy="330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E4727317-B436-4A8E-9CA8-F0A70B9E86D1}"/>
              </a:ext>
            </a:extLst>
          </p:cNvPr>
          <p:cNvSpPr txBox="1"/>
          <p:nvPr/>
        </p:nvSpPr>
        <p:spPr>
          <a:xfrm>
            <a:off x="2091267" y="5626917"/>
            <a:ext cx="1950155" cy="307777"/>
          </a:xfrm>
          <a:prstGeom prst="rect">
            <a:avLst/>
          </a:prstGeom>
          <a:noFill/>
        </p:spPr>
        <p:txBody>
          <a:bodyPr wrap="square">
            <a:spAutoFit/>
          </a:bodyPr>
          <a:lstStyle/>
          <a:p>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试验场地</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1</a:t>
            </a: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栅格点</a:t>
            </a:r>
          </a:p>
        </p:txBody>
      </p:sp>
      <p:sp>
        <p:nvSpPr>
          <p:cNvPr id="21" name="文本框 20">
            <a:extLst>
              <a:ext uri="{FF2B5EF4-FFF2-40B4-BE49-F238E27FC236}">
                <a16:creationId xmlns:a16="http://schemas.microsoft.com/office/drawing/2014/main" id="{D7E7C028-E845-4167-A207-EC0D5A8CED4A}"/>
              </a:ext>
            </a:extLst>
          </p:cNvPr>
          <p:cNvSpPr txBox="1"/>
          <p:nvPr/>
        </p:nvSpPr>
        <p:spPr>
          <a:xfrm>
            <a:off x="7368823" y="5626917"/>
            <a:ext cx="1950155" cy="307777"/>
          </a:xfrm>
          <a:prstGeom prst="rect">
            <a:avLst/>
          </a:prstGeom>
          <a:noFill/>
        </p:spPr>
        <p:txBody>
          <a:bodyPr wrap="square">
            <a:spAutoFit/>
          </a:bodyPr>
          <a:lstStyle/>
          <a:p>
            <a:r>
              <a:rPr lang="zh-CN"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试验场地</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2</a:t>
            </a:r>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栅格点</a:t>
            </a:r>
          </a:p>
        </p:txBody>
      </p:sp>
    </p:spTree>
    <p:extLst>
      <p:ext uri="{BB962C8B-B14F-4D97-AF65-F5344CB8AC3E}">
        <p14:creationId xmlns:p14="http://schemas.microsoft.com/office/powerpoint/2010/main" val="415420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49551"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4.11</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地图匹配层实验与分析</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1770131A-FB27-41E9-80B7-A8C7D1A38533}"/>
              </a:ext>
            </a:extLst>
          </p:cNvPr>
          <p:cNvSpPr txBox="1"/>
          <p:nvPr/>
        </p:nvSpPr>
        <p:spPr>
          <a:xfrm>
            <a:off x="1167181" y="5166420"/>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试验场地一匹配层：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0.2741</a:t>
            </a:r>
            <a:endParaRPr lang="zh-CN" altLang="en-US" dirty="0"/>
          </a:p>
        </p:txBody>
      </p:sp>
      <p:sp>
        <p:nvSpPr>
          <p:cNvPr id="13" name="文本框 12">
            <a:extLst>
              <a:ext uri="{FF2B5EF4-FFF2-40B4-BE49-F238E27FC236}">
                <a16:creationId xmlns:a16="http://schemas.microsoft.com/office/drawing/2014/main" id="{47BEF9D6-3A70-4C37-8944-CE048A12CE09}"/>
              </a:ext>
            </a:extLst>
          </p:cNvPr>
          <p:cNvSpPr txBox="1"/>
          <p:nvPr/>
        </p:nvSpPr>
        <p:spPr>
          <a:xfrm>
            <a:off x="6163735" y="5166420"/>
            <a:ext cx="3635932"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试验场地二匹配层：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0.1101</a:t>
            </a:r>
            <a:endParaRPr lang="zh-CN" altLang="en-US" dirty="0"/>
          </a:p>
        </p:txBody>
      </p:sp>
      <p:sp>
        <p:nvSpPr>
          <p:cNvPr id="14" name="文本框 13">
            <a:extLst>
              <a:ext uri="{FF2B5EF4-FFF2-40B4-BE49-F238E27FC236}">
                <a16:creationId xmlns:a16="http://schemas.microsoft.com/office/drawing/2014/main" id="{7E83C9C2-0527-4FD4-8A10-30CA8550D34C}"/>
              </a:ext>
            </a:extLst>
          </p:cNvPr>
          <p:cNvSpPr txBox="1"/>
          <p:nvPr/>
        </p:nvSpPr>
        <p:spPr>
          <a:xfrm>
            <a:off x="1189758" y="6201015"/>
            <a:ext cx="3613490"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试验场地一修正层：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0.3913</a:t>
            </a:r>
            <a:endParaRPr lang="zh-CN" altLang="en-US" dirty="0"/>
          </a:p>
        </p:txBody>
      </p:sp>
      <p:sp>
        <p:nvSpPr>
          <p:cNvPr id="15" name="文本框 14">
            <a:extLst>
              <a:ext uri="{FF2B5EF4-FFF2-40B4-BE49-F238E27FC236}">
                <a16:creationId xmlns:a16="http://schemas.microsoft.com/office/drawing/2014/main" id="{686AE1D6-F9BA-4378-8B6D-97CEA838BC5D}"/>
              </a:ext>
            </a:extLst>
          </p:cNvPr>
          <p:cNvSpPr txBox="1"/>
          <p:nvPr/>
        </p:nvSpPr>
        <p:spPr>
          <a:xfrm>
            <a:off x="6186312" y="6201015"/>
            <a:ext cx="3613490"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试验场地二修正层：</a:t>
            </a:r>
            <a:r>
              <a:rPr lang="en-US" altLang="zh-CN" dirty="0">
                <a:latin typeface="Times New Roman" panose="02020603050405020304" pitchFamily="18" charset="0"/>
                <a:cs typeface="Times New Roman" panose="02020603050405020304" pitchFamily="18" charset="0"/>
              </a:rPr>
              <a:t>OWD=</a:t>
            </a:r>
            <a:r>
              <a:rPr lang="en-US" altLang="zh-CN" sz="1800" kern="100" dirty="0">
                <a:effectLst/>
                <a:latin typeface="Times New Roman" panose="02020603050405020304" pitchFamily="18" charset="0"/>
                <a:ea typeface="宋体" panose="02010600030101010101" pitchFamily="2" charset="-122"/>
              </a:rPr>
              <a:t> 0.4195</a:t>
            </a:r>
            <a:endParaRPr lang="zh-CN" altLang="en-US" dirty="0"/>
          </a:p>
        </p:txBody>
      </p:sp>
      <p:sp>
        <p:nvSpPr>
          <p:cNvPr id="5" name="矩形 4">
            <a:extLst>
              <a:ext uri="{FF2B5EF4-FFF2-40B4-BE49-F238E27FC236}">
                <a16:creationId xmlns:a16="http://schemas.microsoft.com/office/drawing/2014/main" id="{282963C4-8BA6-4C03-8B4E-6E5E136EFA58}"/>
              </a:ext>
            </a:extLst>
          </p:cNvPr>
          <p:cNvSpPr/>
          <p:nvPr/>
        </p:nvSpPr>
        <p:spPr>
          <a:xfrm>
            <a:off x="722489" y="1467556"/>
            <a:ext cx="11029244" cy="4549421"/>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53250" name="Picture 2">
            <a:extLst>
              <a:ext uri="{FF2B5EF4-FFF2-40B4-BE49-F238E27FC236}">
                <a16:creationId xmlns:a16="http://schemas.microsoft.com/office/drawing/2014/main" id="{3FC9A535-17CD-4648-B562-3B3246594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50" y="1996489"/>
            <a:ext cx="4144548" cy="305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a:extLst>
              <a:ext uri="{FF2B5EF4-FFF2-40B4-BE49-F238E27FC236}">
                <a16:creationId xmlns:a16="http://schemas.microsoft.com/office/drawing/2014/main" id="{02E7D4B7-98F6-4770-A593-CBCD51F0B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997" y="1996489"/>
            <a:ext cx="6265264" cy="305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755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4.12</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不同方差下各层轨迹</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6324" name="Picture 4">
            <a:extLst>
              <a:ext uri="{FF2B5EF4-FFF2-40B4-BE49-F238E27FC236}">
                <a16:creationId xmlns:a16="http://schemas.microsoft.com/office/drawing/2014/main" id="{2F545B8D-A337-4029-82DE-E9F3B6DCD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18" y="1359682"/>
            <a:ext cx="3113281" cy="2340000"/>
          </a:xfrm>
          <a:prstGeom prst="rect">
            <a:avLst/>
          </a:prstGeom>
          <a:noFill/>
          <a:extLst>
            <a:ext uri="{909E8E84-426E-40DD-AFC4-6F175D3DCCD1}">
              <a14:hiddenFill xmlns:a14="http://schemas.microsoft.com/office/drawing/2010/main">
                <a:solidFill>
                  <a:srgbClr val="FFFFFF"/>
                </a:solidFill>
              </a14:hiddenFill>
            </a:ext>
          </a:extLst>
        </p:spPr>
      </p:pic>
      <p:pic>
        <p:nvPicPr>
          <p:cNvPr id="56323" name="Picture 3">
            <a:extLst>
              <a:ext uri="{FF2B5EF4-FFF2-40B4-BE49-F238E27FC236}">
                <a16:creationId xmlns:a16="http://schemas.microsoft.com/office/drawing/2014/main" id="{D8CA39FB-4969-4D5B-8A70-C34F7690C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878" y="1359682"/>
            <a:ext cx="3113283" cy="2340000"/>
          </a:xfrm>
          <a:prstGeom prst="rect">
            <a:avLst/>
          </a:prstGeom>
          <a:noFill/>
          <a:extLst>
            <a:ext uri="{909E8E84-426E-40DD-AFC4-6F175D3DCCD1}">
              <a14:hiddenFill xmlns:a14="http://schemas.microsoft.com/office/drawing/2010/main">
                <a:solidFill>
                  <a:srgbClr val="FFFFFF"/>
                </a:solidFill>
              </a14:hiddenFill>
            </a:ext>
          </a:extLst>
        </p:spPr>
      </p:pic>
      <p:pic>
        <p:nvPicPr>
          <p:cNvPr id="56322" name="Picture 2">
            <a:extLst>
              <a:ext uri="{FF2B5EF4-FFF2-40B4-BE49-F238E27FC236}">
                <a16:creationId xmlns:a16="http://schemas.microsoft.com/office/drawing/2014/main" id="{23267A59-C89A-4996-BE11-F83AD6121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18" y="3985406"/>
            <a:ext cx="3113281" cy="2340000"/>
          </a:xfrm>
          <a:prstGeom prst="rect">
            <a:avLst/>
          </a:prstGeom>
          <a:noFill/>
          <a:extLst>
            <a:ext uri="{909E8E84-426E-40DD-AFC4-6F175D3DCCD1}">
              <a14:hiddenFill xmlns:a14="http://schemas.microsoft.com/office/drawing/2010/main">
                <a:solidFill>
                  <a:srgbClr val="FFFFFF"/>
                </a:solidFill>
              </a14:hiddenFill>
            </a:ext>
          </a:extLst>
        </p:spPr>
      </p:pic>
      <p:pic>
        <p:nvPicPr>
          <p:cNvPr id="56321" name="Picture 1">
            <a:extLst>
              <a:ext uri="{FF2B5EF4-FFF2-40B4-BE49-F238E27FC236}">
                <a16:creationId xmlns:a16="http://schemas.microsoft.com/office/drawing/2014/main" id="{F861E0B1-1AA8-44C9-8BE4-EB1A622AF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0878" y="3978522"/>
            <a:ext cx="3113283" cy="23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5E4E2646-53CD-4C04-9A4E-AED3B9E98681}"/>
              </a:ext>
            </a:extLst>
          </p:cNvPr>
          <p:cNvSpPr txBox="1"/>
          <p:nvPr/>
        </p:nvSpPr>
        <p:spPr>
          <a:xfrm>
            <a:off x="1864219" y="3670745"/>
            <a:ext cx="723275"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方差</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10</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7B92038B-79E2-493A-96C0-AF6F01CA6404}"/>
              </a:ext>
            </a:extLst>
          </p:cNvPr>
          <p:cNvSpPr txBox="1"/>
          <p:nvPr/>
        </p:nvSpPr>
        <p:spPr>
          <a:xfrm>
            <a:off x="5205880" y="3699682"/>
            <a:ext cx="723275"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方差</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20</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37DED66B-B15B-4176-9DB1-F4F8FC0A0536}"/>
              </a:ext>
            </a:extLst>
          </p:cNvPr>
          <p:cNvSpPr txBox="1"/>
          <p:nvPr/>
        </p:nvSpPr>
        <p:spPr>
          <a:xfrm>
            <a:off x="1864218" y="6339795"/>
            <a:ext cx="723275"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方差</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30</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D229BD2D-310B-451B-BC2C-6839F8E40C50}"/>
              </a:ext>
            </a:extLst>
          </p:cNvPr>
          <p:cNvSpPr txBox="1"/>
          <p:nvPr/>
        </p:nvSpPr>
        <p:spPr>
          <a:xfrm>
            <a:off x="5205879" y="6328092"/>
            <a:ext cx="723275" cy="307777"/>
          </a:xfrm>
          <a:prstGeom prst="rect">
            <a:avLst/>
          </a:prstGeom>
          <a:noFill/>
        </p:spPr>
        <p:txBody>
          <a:bodyPr wrap="none" rtlCol="0">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方差</a:t>
            </a:r>
            <a:r>
              <a:rPr lang="en-US" altLang="zh-CN"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40</a:t>
            </a:r>
            <a:endPar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0F11A1DA-EAF6-4C93-B602-FF488EAB3695}"/>
              </a:ext>
            </a:extLst>
          </p:cNvPr>
          <p:cNvPicPr>
            <a:picLocks noChangeAspect="1"/>
          </p:cNvPicPr>
          <p:nvPr/>
        </p:nvPicPr>
        <p:blipFill>
          <a:blip r:embed="rId7"/>
          <a:stretch>
            <a:fillRect/>
          </a:stretch>
        </p:blipFill>
        <p:spPr>
          <a:xfrm>
            <a:off x="7124157" y="2312197"/>
            <a:ext cx="4906262" cy="3024871"/>
          </a:xfrm>
          <a:prstGeom prst="rect">
            <a:avLst/>
          </a:prstGeom>
        </p:spPr>
      </p:pic>
    </p:spTree>
    <p:extLst>
      <p:ext uri="{BB962C8B-B14F-4D97-AF65-F5344CB8AC3E}">
        <p14:creationId xmlns:p14="http://schemas.microsoft.com/office/powerpoint/2010/main" val="223980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简化可行路径</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EFE9CE78-343E-4789-ADF3-A9CC748E9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43" y="1385847"/>
            <a:ext cx="3119999" cy="2340000"/>
          </a:xfrm>
          <a:prstGeom prst="rect">
            <a:avLst/>
          </a:prstGeom>
        </p:spPr>
      </p:pic>
      <p:pic>
        <p:nvPicPr>
          <p:cNvPr id="7" name="图片 6">
            <a:extLst>
              <a:ext uri="{FF2B5EF4-FFF2-40B4-BE49-F238E27FC236}">
                <a16:creationId xmlns:a16="http://schemas.microsoft.com/office/drawing/2014/main" id="{D89302EB-EAAD-4A37-80C6-5387C9D8E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43" y="4162118"/>
            <a:ext cx="3120000" cy="2340000"/>
          </a:xfrm>
          <a:prstGeom prst="rect">
            <a:avLst/>
          </a:prstGeom>
        </p:spPr>
      </p:pic>
      <p:sp>
        <p:nvSpPr>
          <p:cNvPr id="24" name="文本框 23">
            <a:extLst>
              <a:ext uri="{FF2B5EF4-FFF2-40B4-BE49-F238E27FC236}">
                <a16:creationId xmlns:a16="http://schemas.microsoft.com/office/drawing/2014/main" id="{624B7FE6-92B0-4CCE-A9F4-3520B90E39D2}"/>
              </a:ext>
            </a:extLst>
          </p:cNvPr>
          <p:cNvSpPr txBox="1"/>
          <p:nvPr/>
        </p:nvSpPr>
        <p:spPr>
          <a:xfrm>
            <a:off x="1483064" y="3725847"/>
            <a:ext cx="1079555" cy="307777"/>
          </a:xfrm>
          <a:prstGeom prst="rect">
            <a:avLst/>
          </a:prstGeom>
          <a:noFill/>
        </p:spPr>
        <p:txBody>
          <a:bodyPr wrap="square">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简化栅格点</a:t>
            </a:r>
          </a:p>
        </p:txBody>
      </p:sp>
      <p:sp>
        <p:nvSpPr>
          <p:cNvPr id="25" name="文本框 24">
            <a:extLst>
              <a:ext uri="{FF2B5EF4-FFF2-40B4-BE49-F238E27FC236}">
                <a16:creationId xmlns:a16="http://schemas.microsoft.com/office/drawing/2014/main" id="{A4CEEE7D-4570-4729-9978-9441E8A90EFC}"/>
              </a:ext>
            </a:extLst>
          </p:cNvPr>
          <p:cNvSpPr txBox="1"/>
          <p:nvPr/>
        </p:nvSpPr>
        <p:spPr>
          <a:xfrm>
            <a:off x="1313750" y="6520707"/>
            <a:ext cx="1429450" cy="307777"/>
          </a:xfrm>
          <a:prstGeom prst="rect">
            <a:avLst/>
          </a:prstGeom>
          <a:noFill/>
        </p:spPr>
        <p:txBody>
          <a:bodyPr wrap="square">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简化栅格点轨迹</a:t>
            </a:r>
          </a:p>
        </p:txBody>
      </p:sp>
      <p:pic>
        <p:nvPicPr>
          <p:cNvPr id="26" name="图片 25">
            <a:extLst>
              <a:ext uri="{FF2B5EF4-FFF2-40B4-BE49-F238E27FC236}">
                <a16:creationId xmlns:a16="http://schemas.microsoft.com/office/drawing/2014/main" id="{B9BA1C14-BB4A-492A-BEF9-D26FE7EB1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4623" y="1385847"/>
            <a:ext cx="3119999" cy="2340000"/>
          </a:xfrm>
          <a:prstGeom prst="rect">
            <a:avLst/>
          </a:prstGeom>
        </p:spPr>
      </p:pic>
      <p:pic>
        <p:nvPicPr>
          <p:cNvPr id="15" name="图片 14">
            <a:extLst>
              <a:ext uri="{FF2B5EF4-FFF2-40B4-BE49-F238E27FC236}">
                <a16:creationId xmlns:a16="http://schemas.microsoft.com/office/drawing/2014/main" id="{F85311EC-3C0A-4EFD-BA52-2CD3640C58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622" y="4162118"/>
            <a:ext cx="3120000" cy="2340000"/>
          </a:xfrm>
          <a:prstGeom prst="rect">
            <a:avLst/>
          </a:prstGeom>
        </p:spPr>
      </p:pic>
      <p:sp>
        <p:nvSpPr>
          <p:cNvPr id="30" name="文本框 29">
            <a:extLst>
              <a:ext uri="{FF2B5EF4-FFF2-40B4-BE49-F238E27FC236}">
                <a16:creationId xmlns:a16="http://schemas.microsoft.com/office/drawing/2014/main" id="{7D41EBD5-BC79-4D73-8DD0-D0D843A1C696}"/>
              </a:ext>
            </a:extLst>
          </p:cNvPr>
          <p:cNvSpPr txBox="1"/>
          <p:nvPr/>
        </p:nvSpPr>
        <p:spPr>
          <a:xfrm>
            <a:off x="4964845" y="3725846"/>
            <a:ext cx="1079554" cy="307777"/>
          </a:xfrm>
          <a:prstGeom prst="rect">
            <a:avLst/>
          </a:prstGeom>
          <a:noFill/>
        </p:spPr>
        <p:txBody>
          <a:bodyPr wrap="square">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原始栅格点</a:t>
            </a:r>
          </a:p>
        </p:txBody>
      </p:sp>
      <p:sp>
        <p:nvSpPr>
          <p:cNvPr id="32" name="文本框 31">
            <a:extLst>
              <a:ext uri="{FF2B5EF4-FFF2-40B4-BE49-F238E27FC236}">
                <a16:creationId xmlns:a16="http://schemas.microsoft.com/office/drawing/2014/main" id="{E49751E1-7303-4326-81B3-0D7425DF2DC5}"/>
              </a:ext>
            </a:extLst>
          </p:cNvPr>
          <p:cNvSpPr txBox="1"/>
          <p:nvPr/>
        </p:nvSpPr>
        <p:spPr>
          <a:xfrm>
            <a:off x="4789897" y="6502118"/>
            <a:ext cx="1429450" cy="307777"/>
          </a:xfrm>
          <a:prstGeom prst="rect">
            <a:avLst/>
          </a:prstGeom>
          <a:noFill/>
        </p:spPr>
        <p:txBody>
          <a:bodyPr wrap="square">
            <a:spAutoFit/>
          </a:bodyPr>
          <a:lstStyle/>
          <a:p>
            <a:r>
              <a:rPr lang="zh-CN" altLang="en-US" sz="1400" b="1" kern="100" dirty="0">
                <a:solidFill>
                  <a:schemeClr val="tx1">
                    <a:lumMod val="60000"/>
                    <a:lumOff val="40000"/>
                  </a:schemeClr>
                </a:solidFill>
                <a:latin typeface="宋体" panose="02010600030101010101" pitchFamily="2" charset="-122"/>
                <a:ea typeface="宋体" panose="02010600030101010101" pitchFamily="2" charset="-122"/>
                <a:cs typeface="Times New Roman" panose="02020603050405020304" pitchFamily="18" charset="0"/>
              </a:rPr>
              <a:t>原始栅格点轨迹</a:t>
            </a:r>
          </a:p>
        </p:txBody>
      </p:sp>
      <p:graphicFrame>
        <p:nvGraphicFramePr>
          <p:cNvPr id="19" name="表格 19">
            <a:extLst>
              <a:ext uri="{FF2B5EF4-FFF2-40B4-BE49-F238E27FC236}">
                <a16:creationId xmlns:a16="http://schemas.microsoft.com/office/drawing/2014/main" id="{D19D6346-AA15-4981-847D-D39A8FDFC07E}"/>
              </a:ext>
            </a:extLst>
          </p:cNvPr>
          <p:cNvGraphicFramePr>
            <a:graphicFrameLocks noGrp="1"/>
          </p:cNvGraphicFramePr>
          <p:nvPr>
            <p:extLst>
              <p:ext uri="{D42A27DB-BD31-4B8C-83A1-F6EECF244321}">
                <p14:modId xmlns:p14="http://schemas.microsoft.com/office/powerpoint/2010/main" val="1054947878"/>
              </p:ext>
            </p:extLst>
          </p:nvPr>
        </p:nvGraphicFramePr>
        <p:xfrm>
          <a:off x="7426401" y="3256915"/>
          <a:ext cx="4504155" cy="1483360"/>
        </p:xfrm>
        <a:graphic>
          <a:graphicData uri="http://schemas.openxmlformats.org/drawingml/2006/table">
            <a:tbl>
              <a:tblPr firstRow="1" bandRow="1">
                <a:tableStyleId>{5C22544A-7EE6-4342-B048-85BDC9FD1C3A}</a:tableStyleId>
              </a:tblPr>
              <a:tblGrid>
                <a:gridCol w="1501385">
                  <a:extLst>
                    <a:ext uri="{9D8B030D-6E8A-4147-A177-3AD203B41FA5}">
                      <a16:colId xmlns:a16="http://schemas.microsoft.com/office/drawing/2014/main" val="1146529536"/>
                    </a:ext>
                  </a:extLst>
                </a:gridCol>
                <a:gridCol w="1501385">
                  <a:extLst>
                    <a:ext uri="{9D8B030D-6E8A-4147-A177-3AD203B41FA5}">
                      <a16:colId xmlns:a16="http://schemas.microsoft.com/office/drawing/2014/main" val="2070531451"/>
                    </a:ext>
                  </a:extLst>
                </a:gridCol>
                <a:gridCol w="1501385">
                  <a:extLst>
                    <a:ext uri="{9D8B030D-6E8A-4147-A177-3AD203B41FA5}">
                      <a16:colId xmlns:a16="http://schemas.microsoft.com/office/drawing/2014/main" val="832214783"/>
                    </a:ext>
                  </a:extLst>
                </a:gridCol>
              </a:tblGrid>
              <a:tr h="370840">
                <a:tc>
                  <a:txBody>
                    <a:bodyPr/>
                    <a:lstStyle/>
                    <a:p>
                      <a:pPr algn="ct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简化栅格点</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lt1"/>
                          </a:solidFill>
                          <a:latin typeface="宋体" panose="02010600030101010101" pitchFamily="2" charset="-122"/>
                          <a:ea typeface="宋体" panose="02010600030101010101" pitchFamily="2" charset="-122"/>
                          <a:cs typeface="+mn-cs"/>
                        </a:rPr>
                        <a:t>原始栅格点</a:t>
                      </a:r>
                    </a:p>
                  </a:txBody>
                  <a:tcPr/>
                </a:tc>
                <a:extLst>
                  <a:ext uri="{0D108BD9-81ED-4DB2-BD59-A6C34878D82A}">
                    <a16:rowId xmlns:a16="http://schemas.microsoft.com/office/drawing/2014/main" val="1614429049"/>
                  </a:ext>
                </a:extLst>
              </a:tr>
              <a:tr h="370840">
                <a:tc>
                  <a:txBody>
                    <a:bodyPr/>
                    <a:lstStyle/>
                    <a:p>
                      <a:pPr algn="ctr"/>
                      <a:r>
                        <a:rPr lang="zh-CN" altLang="en-US" dirty="0">
                          <a:latin typeface="宋体" panose="02010600030101010101" pitchFamily="2" charset="-122"/>
                          <a:ea typeface="宋体" panose="02010600030101010101" pitchFamily="2" charset="-122"/>
                        </a:rPr>
                        <a:t>栅格点数</a:t>
                      </a:r>
                    </a:p>
                  </a:txBody>
                  <a:tcPr/>
                </a:tc>
                <a:tc>
                  <a:txBody>
                    <a:bodyPr/>
                    <a:lstStyle/>
                    <a:p>
                      <a:pPr algn="ctr"/>
                      <a:r>
                        <a:rPr lang="en-US" altLang="zh-CN" dirty="0">
                          <a:latin typeface="宋体" panose="02010600030101010101" pitchFamily="2" charset="-122"/>
                          <a:ea typeface="宋体" panose="02010600030101010101" pitchFamily="2" charset="-122"/>
                        </a:rPr>
                        <a:t>24</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60</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41843191"/>
                  </a:ext>
                </a:extLst>
              </a:tr>
              <a:tr h="370840">
                <a:tc>
                  <a:txBody>
                    <a:bodyPr/>
                    <a:lstStyle/>
                    <a:p>
                      <a:pPr algn="ctr"/>
                      <a:r>
                        <a:rPr lang="en-US" altLang="zh-CN" dirty="0">
                          <a:latin typeface="宋体" panose="02010600030101010101" pitchFamily="2" charset="-122"/>
                          <a:ea typeface="宋体" panose="02010600030101010101" pitchFamily="2" charset="-122"/>
                        </a:rPr>
                        <a:t>OWD</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0.5990</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0.2741</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902353646"/>
                  </a:ext>
                </a:extLst>
              </a:tr>
              <a:tr h="370840">
                <a:tc>
                  <a:txBody>
                    <a:bodyPr/>
                    <a:lstStyle/>
                    <a:p>
                      <a:pPr algn="ctr"/>
                      <a:r>
                        <a:rPr lang="zh-CN" altLang="en-US" dirty="0">
                          <a:latin typeface="宋体" panose="02010600030101010101" pitchFamily="2" charset="-122"/>
                          <a:ea typeface="宋体" panose="02010600030101010101" pitchFamily="2" charset="-122"/>
                        </a:rPr>
                        <a:t>计算时间</a:t>
                      </a:r>
                      <a:r>
                        <a:rPr lang="en-US" altLang="zh-CN" dirty="0">
                          <a:latin typeface="宋体" panose="02010600030101010101" pitchFamily="2" charset="-122"/>
                          <a:ea typeface="宋体" panose="02010600030101010101" pitchFamily="2" charset="-122"/>
                        </a:rPr>
                        <a:t>/s</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0.002</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0.00478</a:t>
                      </a:r>
                      <a:endParaRPr lang="zh-CN" altLang="en-US"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22227109"/>
                  </a:ext>
                </a:extLst>
              </a:tr>
            </a:tbl>
          </a:graphicData>
        </a:graphic>
      </p:graphicFrame>
    </p:spTree>
    <p:extLst>
      <p:ext uri="{BB962C8B-B14F-4D97-AF65-F5344CB8AC3E}">
        <p14:creationId xmlns:p14="http://schemas.microsoft.com/office/powerpoint/2010/main" val="340253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4.14</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动态展示</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70663A5F-B91D-41D8-87BE-40637346C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94" y="1161513"/>
            <a:ext cx="11362795" cy="5941795"/>
          </a:xfrm>
          <a:prstGeom prst="rect">
            <a:avLst/>
          </a:prstGeom>
        </p:spPr>
      </p:pic>
    </p:spTree>
    <p:extLst>
      <p:ext uri="{BB962C8B-B14F-4D97-AF65-F5344CB8AC3E}">
        <p14:creationId xmlns:p14="http://schemas.microsoft.com/office/powerpoint/2010/main" val="261583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78445" y="2648152"/>
            <a:ext cx="9060572" cy="1090471"/>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p>
        </p:txBody>
      </p:sp>
      <p:sp>
        <p:nvSpPr>
          <p:cNvPr id="4" name="TextBox 3"/>
          <p:cNvSpPr txBox="1"/>
          <p:nvPr/>
        </p:nvSpPr>
        <p:spPr>
          <a:xfrm>
            <a:off x="2057692" y="2906684"/>
            <a:ext cx="9276120" cy="609398"/>
          </a:xfrm>
          <a:prstGeom prst="rect">
            <a:avLst/>
          </a:prstGeom>
          <a:noFill/>
        </p:spPr>
        <p:txBody>
          <a:bodyPr vert="horz" wrap="square" rtlCol="0">
            <a:spAutoFit/>
          </a:bodyPr>
          <a:lstStyle/>
          <a:p>
            <a:pPr algn="ctr" fontAlgn="b"/>
            <a:r>
              <a:rPr lang="zh-CN" altLang="en-US" sz="3360" b="1" dirty="0">
                <a:solidFill>
                  <a:schemeClr val="bg1"/>
                </a:solidFill>
                <a:latin typeface="华文楷体" panose="02010600040101010101" pitchFamily="2" charset="-122"/>
                <a:ea typeface="华文楷体" panose="02010600040101010101" pitchFamily="2" charset="-122"/>
              </a:rPr>
              <a:t>总结与展望</a:t>
            </a:r>
          </a:p>
        </p:txBody>
      </p:sp>
      <p:sp>
        <p:nvSpPr>
          <p:cNvPr id="5" name="泪滴形 4"/>
          <p:cNvSpPr/>
          <p:nvPr/>
        </p:nvSpPr>
        <p:spPr>
          <a:xfrm>
            <a:off x="805221" y="2648164"/>
            <a:ext cx="1252471" cy="1252471"/>
          </a:xfrm>
          <a:prstGeom prst="teardrop">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r>
              <a:rPr lang="en-US" altLang="zh-CN" sz="7200" dirty="0"/>
              <a:t>5</a:t>
            </a:r>
            <a:endParaRPr lang="zh-CN" altLang="en-US" sz="7200" dirty="0"/>
          </a:p>
        </p:txBody>
      </p:sp>
    </p:spTree>
    <p:extLst>
      <p:ext uri="{BB962C8B-B14F-4D97-AF65-F5344CB8AC3E}">
        <p14:creationId xmlns:p14="http://schemas.microsoft.com/office/powerpoint/2010/main" val="23533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5.1</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创新点与主要工作</a:t>
            </a: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nvGrpSpPr>
          <p:cNvPr id="40" name="组合 35">
            <a:extLst>
              <a:ext uri="{FF2B5EF4-FFF2-40B4-BE49-F238E27FC236}">
                <a16:creationId xmlns:a16="http://schemas.microsoft.com/office/drawing/2014/main" id="{838A9FD8-6066-497D-A12F-1B71253F0B6F}"/>
              </a:ext>
            </a:extLst>
          </p:cNvPr>
          <p:cNvGrpSpPr>
            <a:grpSpLocks/>
          </p:cNvGrpSpPr>
          <p:nvPr/>
        </p:nvGrpSpPr>
        <p:grpSpPr bwMode="auto">
          <a:xfrm>
            <a:off x="680861" y="2710010"/>
            <a:ext cx="2044700" cy="2044700"/>
            <a:chOff x="1199456" y="2915324"/>
            <a:chExt cx="2044700" cy="2044700"/>
          </a:xfrm>
        </p:grpSpPr>
        <p:sp>
          <p:nvSpPr>
            <p:cNvPr id="41" name="MH_Other_1">
              <a:extLst>
                <a:ext uri="{FF2B5EF4-FFF2-40B4-BE49-F238E27FC236}">
                  <a16:creationId xmlns:a16="http://schemas.microsoft.com/office/drawing/2014/main" id="{A0BF3B5E-B273-4008-98E0-2B53FDE7FF51}"/>
                </a:ext>
              </a:extLst>
            </p:cNvPr>
            <p:cNvSpPr/>
            <p:nvPr>
              <p:custDataLst>
                <p:tags r:id="rId6"/>
              </p:custDataLst>
            </p:nvPr>
          </p:nvSpPr>
          <p:spPr>
            <a:xfrm>
              <a:off x="1199456" y="2915324"/>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42" name="MH_Other_2">
              <a:extLst>
                <a:ext uri="{FF2B5EF4-FFF2-40B4-BE49-F238E27FC236}">
                  <a16:creationId xmlns:a16="http://schemas.microsoft.com/office/drawing/2014/main" id="{0AED69F9-E17F-423B-BF91-9AD4E18A25A9}"/>
                </a:ext>
              </a:extLst>
            </p:cNvPr>
            <p:cNvSpPr>
              <a:spLocks noChangeArrowheads="1"/>
            </p:cNvSpPr>
            <p:nvPr>
              <p:custDataLst>
                <p:tags r:id="rId7"/>
              </p:custDataLst>
            </p:nvPr>
          </p:nvSpPr>
          <p:spPr bwMode="auto">
            <a:xfrm>
              <a:off x="1591570" y="3296324"/>
              <a:ext cx="1362075" cy="1282700"/>
            </a:xfrm>
            <a:custGeom>
              <a:avLst/>
              <a:gdLst>
                <a:gd name="T0" fmla="*/ 373304 w 1361803"/>
                <a:gd name="T1" fmla="*/ 888570 h 1281345"/>
                <a:gd name="T2" fmla="*/ 475820 w 1361803"/>
                <a:gd name="T3" fmla="*/ 930245 h 1281345"/>
                <a:gd name="T4" fmla="*/ 553695 w 1361803"/>
                <a:gd name="T5" fmla="*/ 947342 h 1281345"/>
                <a:gd name="T6" fmla="*/ 528062 w 1361803"/>
                <a:gd name="T7" fmla="*/ 1024279 h 1281345"/>
                <a:gd name="T8" fmla="*/ 460049 w 1361803"/>
                <a:gd name="T9" fmla="*/ 1046719 h 1281345"/>
                <a:gd name="T10" fmla="*/ 352601 w 1361803"/>
                <a:gd name="T11" fmla="*/ 983673 h 1281345"/>
                <a:gd name="T12" fmla="*/ 286557 w 1361803"/>
                <a:gd name="T13" fmla="*/ 1056336 h 1281345"/>
                <a:gd name="T14" fmla="*/ 312186 w 1361803"/>
                <a:gd name="T15" fmla="*/ 891774 h 1281345"/>
                <a:gd name="T16" fmla="*/ 274530 w 1361803"/>
                <a:gd name="T17" fmla="*/ 691007 h 1281345"/>
                <a:gd name="T18" fmla="*/ 665388 w 1361803"/>
                <a:gd name="T19" fmla="*/ 691007 h 1281345"/>
                <a:gd name="T20" fmla="*/ 632814 w 1361803"/>
                <a:gd name="T21" fmla="*/ 776391 h 1281345"/>
                <a:gd name="T22" fmla="*/ 270581 w 1361803"/>
                <a:gd name="T23" fmla="*/ 781727 h 1281345"/>
                <a:gd name="T24" fmla="*/ 255775 w 1361803"/>
                <a:gd name="T25" fmla="*/ 710218 h 1281345"/>
                <a:gd name="T26" fmla="*/ 278334 w 1361803"/>
                <a:gd name="T27" fmla="*/ 507310 h 1281345"/>
                <a:gd name="T28" fmla="*/ 746329 w 1361803"/>
                <a:gd name="T29" fmla="*/ 507310 h 1281345"/>
                <a:gd name="T30" fmla="*/ 766076 w 1361803"/>
                <a:gd name="T31" fmla="*/ 559703 h 1281345"/>
                <a:gd name="T32" fmla="*/ 279320 w 1361803"/>
                <a:gd name="T33" fmla="*/ 597127 h 1281345"/>
                <a:gd name="T34" fmla="*/ 256609 w 1361803"/>
                <a:gd name="T35" fmla="*/ 530834 h 1281345"/>
                <a:gd name="T36" fmla="*/ 943835 w 1361803"/>
                <a:gd name="T37" fmla="*/ 455858 h 1281345"/>
                <a:gd name="T38" fmla="*/ 1022772 w 1361803"/>
                <a:gd name="T39" fmla="*/ 648226 h 1281345"/>
                <a:gd name="T40" fmla="*/ 635987 w 1361803"/>
                <a:gd name="T41" fmla="*/ 1047926 h 1281345"/>
                <a:gd name="T42" fmla="*/ 601452 w 1361803"/>
                <a:gd name="T43" fmla="*/ 1018001 h 1281345"/>
                <a:gd name="T44" fmla="*/ 939892 w 1361803"/>
                <a:gd name="T45" fmla="*/ 463337 h 1281345"/>
                <a:gd name="T46" fmla="*/ 1338497 w 1361803"/>
                <a:gd name="T47" fmla="*/ 324725 h 1281345"/>
                <a:gd name="T48" fmla="*/ 1355271 w 1361803"/>
                <a:gd name="T49" fmla="*/ 375965 h 1281345"/>
                <a:gd name="T50" fmla="*/ 1135255 w 1361803"/>
                <a:gd name="T51" fmla="*/ 668467 h 1281345"/>
                <a:gd name="T52" fmla="*/ 1081975 w 1361803"/>
                <a:gd name="T53" fmla="*/ 681278 h 1281345"/>
                <a:gd name="T54" fmla="*/ 1122426 w 1361803"/>
                <a:gd name="T55" fmla="*/ 600146 h 1281345"/>
                <a:gd name="T56" fmla="*/ 1311860 w 1361803"/>
                <a:gd name="T57" fmla="*/ 336467 h 1281345"/>
                <a:gd name="T58" fmla="*/ 526349 w 1361803"/>
                <a:gd name="T59" fmla="*/ 230637 h 1281345"/>
                <a:gd name="T60" fmla="*/ 766076 w 1361803"/>
                <a:gd name="T61" fmla="*/ 246675 h 1281345"/>
                <a:gd name="T62" fmla="*/ 749307 w 1361803"/>
                <a:gd name="T63" fmla="*/ 320454 h 1281345"/>
                <a:gd name="T64" fmla="*/ 529311 w 1361803"/>
                <a:gd name="T65" fmla="*/ 320454 h 1281345"/>
                <a:gd name="T66" fmla="*/ 511551 w 1361803"/>
                <a:gd name="T67" fmla="*/ 247745 h 1281345"/>
                <a:gd name="T68" fmla="*/ 1244423 w 1361803"/>
                <a:gd name="T69" fmla="*/ 138679 h 1281345"/>
                <a:gd name="T70" fmla="*/ 1308078 w 1361803"/>
                <a:gd name="T71" fmla="*/ 241290 h 1281345"/>
                <a:gd name="T72" fmla="*/ 1115636 w 1361803"/>
                <a:gd name="T73" fmla="*/ 534842 h 1281345"/>
                <a:gd name="T74" fmla="*/ 997207 w 1361803"/>
                <a:gd name="T75" fmla="*/ 387533 h 1281345"/>
                <a:gd name="T76" fmla="*/ 1206430 w 1361803"/>
                <a:gd name="T77" fmla="*/ 149488 h 1281345"/>
                <a:gd name="T78" fmla="*/ 326745 w 1361803"/>
                <a:gd name="T79" fmla="*/ 0 h 1281345"/>
                <a:gd name="T80" fmla="*/ 1022685 w 1361803"/>
                <a:gd name="T81" fmla="*/ 137785 h 1281345"/>
                <a:gd name="T82" fmla="*/ 1014790 w 1361803"/>
                <a:gd name="T83" fmla="*/ 239256 h 1281345"/>
                <a:gd name="T84" fmla="*/ 909163 w 1361803"/>
                <a:gd name="T85" fmla="*/ 382382 h 1281345"/>
                <a:gd name="T86" fmla="*/ 896331 w 1361803"/>
                <a:gd name="T87" fmla="*/ 316160 h 1281345"/>
                <a:gd name="T88" fmla="*/ 871652 w 1361803"/>
                <a:gd name="T89" fmla="*/ 136717 h 1281345"/>
                <a:gd name="T90" fmla="*/ 382025 w 1361803"/>
                <a:gd name="T91" fmla="*/ 136717 h 1281345"/>
                <a:gd name="T92" fmla="*/ 382025 w 1361803"/>
                <a:gd name="T93" fmla="*/ 316160 h 1281345"/>
                <a:gd name="T94" fmla="*/ 143139 w 1361803"/>
                <a:gd name="T95" fmla="*/ 412290 h 1281345"/>
                <a:gd name="T96" fmla="*/ 126354 w 1361803"/>
                <a:gd name="T97" fmla="*/ 431514 h 1281345"/>
                <a:gd name="T98" fmla="*/ 151033 w 1361803"/>
                <a:gd name="T99" fmla="*/ 1151416 h 1281345"/>
                <a:gd name="T100" fmla="*/ 896331 w 1361803"/>
                <a:gd name="T101" fmla="*/ 1123646 h 1281345"/>
                <a:gd name="T102" fmla="*/ 902253 w 1361803"/>
                <a:gd name="T103" fmla="*/ 908956 h 1281345"/>
                <a:gd name="T104" fmla="*/ 1021699 w 1361803"/>
                <a:gd name="T105" fmla="*/ 773307 h 1281345"/>
                <a:gd name="T106" fmla="*/ 1022685 w 1361803"/>
                <a:gd name="T107" fmla="*/ 1141804 h 1281345"/>
                <a:gd name="T108" fmla="*/ 131290 w 1361803"/>
                <a:gd name="T109" fmla="*/ 1288134 h 1281345"/>
                <a:gd name="T110" fmla="*/ 0 w 1361803"/>
                <a:gd name="T111" fmla="*/ 337521 h 1281345"/>
                <a:gd name="T112" fmla="*/ 261593 w 1361803"/>
                <a:gd name="T113" fmla="*/ 28837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 name="组合 36">
            <a:extLst>
              <a:ext uri="{FF2B5EF4-FFF2-40B4-BE49-F238E27FC236}">
                <a16:creationId xmlns:a16="http://schemas.microsoft.com/office/drawing/2014/main" id="{19718B0A-3D0B-404B-B3D1-C7B8C5855E93}"/>
              </a:ext>
            </a:extLst>
          </p:cNvPr>
          <p:cNvGrpSpPr>
            <a:grpSpLocks/>
          </p:cNvGrpSpPr>
          <p:nvPr/>
        </p:nvGrpSpPr>
        <p:grpSpPr bwMode="auto">
          <a:xfrm>
            <a:off x="3353893" y="2202657"/>
            <a:ext cx="7706590" cy="3729038"/>
            <a:chOff x="3631420" y="2083474"/>
            <a:chExt cx="6719435" cy="3434577"/>
          </a:xfrm>
        </p:grpSpPr>
        <p:cxnSp>
          <p:nvCxnSpPr>
            <p:cNvPr id="44" name="MH_Other_3">
              <a:extLst>
                <a:ext uri="{FF2B5EF4-FFF2-40B4-BE49-F238E27FC236}">
                  <a16:creationId xmlns:a16="http://schemas.microsoft.com/office/drawing/2014/main" id="{FD38DE9B-C6AE-4F40-93EC-B6DA92BE0A6C}"/>
                </a:ext>
              </a:extLst>
            </p:cNvPr>
            <p:cNvCxnSpPr>
              <a:cxnSpLocks/>
            </p:cNvCxnSpPr>
            <p:nvPr>
              <p:custDataLst>
                <p:tags r:id="rId1"/>
              </p:custDataLst>
            </p:nvPr>
          </p:nvCxnSpPr>
          <p:spPr>
            <a:xfrm flipH="1">
              <a:off x="3750458" y="2083474"/>
              <a:ext cx="0" cy="3434577"/>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H_Other_4">
              <a:extLst>
                <a:ext uri="{FF2B5EF4-FFF2-40B4-BE49-F238E27FC236}">
                  <a16:creationId xmlns:a16="http://schemas.microsoft.com/office/drawing/2014/main" id="{02343030-7D19-4D30-8DC6-F26EDEF668E2}"/>
                </a:ext>
              </a:extLst>
            </p:cNvPr>
            <p:cNvSpPr/>
            <p:nvPr>
              <p:custDataLst>
                <p:tags r:id="rId2"/>
              </p:custDataLst>
            </p:nvPr>
          </p:nvSpPr>
          <p:spPr>
            <a:xfrm>
              <a:off x="3640418" y="3984449"/>
              <a:ext cx="220081" cy="2207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46" name="MH_Other_5">
              <a:extLst>
                <a:ext uri="{FF2B5EF4-FFF2-40B4-BE49-F238E27FC236}">
                  <a16:creationId xmlns:a16="http://schemas.microsoft.com/office/drawing/2014/main" id="{0AE2F4CB-DB5E-47CF-B024-D6AA5D59EDB0}"/>
                </a:ext>
              </a:extLst>
            </p:cNvPr>
            <p:cNvSpPr/>
            <p:nvPr>
              <p:custDataLst>
                <p:tags r:id="rId3"/>
              </p:custDataLst>
            </p:nvPr>
          </p:nvSpPr>
          <p:spPr>
            <a:xfrm>
              <a:off x="3631420" y="2166817"/>
              <a:ext cx="221465" cy="2207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cxnSp>
          <p:nvCxnSpPr>
            <p:cNvPr id="47" name="MH_Other_6">
              <a:extLst>
                <a:ext uri="{FF2B5EF4-FFF2-40B4-BE49-F238E27FC236}">
                  <a16:creationId xmlns:a16="http://schemas.microsoft.com/office/drawing/2014/main" id="{F55A0D11-7FF7-4B8C-A7BD-7819971A0B41}"/>
                </a:ext>
              </a:extLst>
            </p:cNvPr>
            <p:cNvCxnSpPr>
              <a:cxnSpLocks noChangeShapeType="1"/>
            </p:cNvCxnSpPr>
            <p:nvPr>
              <p:custDataLst>
                <p:tags r:id="rId4"/>
              </p:custDataLst>
            </p:nvPr>
          </p:nvCxnSpPr>
          <p:spPr bwMode="auto">
            <a:xfrm flipV="1">
              <a:off x="3704693" y="2480258"/>
              <a:ext cx="6646162" cy="192"/>
            </a:xfrm>
            <a:prstGeom prst="line">
              <a:avLst/>
            </a:prstGeom>
            <a:noFill/>
            <a:ln w="19050">
              <a:solidFill>
                <a:srgbClr val="C7DDF0"/>
              </a:solidFill>
              <a:miter lim="800000"/>
              <a:headEnd/>
              <a:tailEnd/>
            </a:ln>
            <a:extLst>
              <a:ext uri="{909E8E84-426E-40DD-AFC4-6F175D3DCCD1}">
                <a14:hiddenFill xmlns:a14="http://schemas.microsoft.com/office/drawing/2010/main">
                  <a:noFill/>
                </a14:hiddenFill>
              </a:ext>
            </a:extLst>
          </p:spPr>
        </p:cxnSp>
        <p:cxnSp>
          <p:nvCxnSpPr>
            <p:cNvPr id="48" name="MH_Other_7">
              <a:extLst>
                <a:ext uri="{FF2B5EF4-FFF2-40B4-BE49-F238E27FC236}">
                  <a16:creationId xmlns:a16="http://schemas.microsoft.com/office/drawing/2014/main" id="{6A22D050-4732-47F3-83A6-B091D6A11433}"/>
                </a:ext>
              </a:extLst>
            </p:cNvPr>
            <p:cNvCxnSpPr>
              <a:cxnSpLocks noChangeShapeType="1"/>
            </p:cNvCxnSpPr>
            <p:nvPr>
              <p:custDataLst>
                <p:tags r:id="rId5"/>
              </p:custDataLst>
            </p:nvPr>
          </p:nvCxnSpPr>
          <p:spPr bwMode="auto">
            <a:xfrm flipV="1">
              <a:off x="3742152" y="4324281"/>
              <a:ext cx="6564632" cy="32312"/>
            </a:xfrm>
            <a:prstGeom prst="line">
              <a:avLst/>
            </a:prstGeom>
            <a:noFill/>
            <a:ln w="19050">
              <a:solidFill>
                <a:srgbClr val="C7DDF0"/>
              </a:solidFill>
              <a:miter lim="800000"/>
              <a:headEnd/>
              <a:tailEnd/>
            </a:ln>
            <a:extLst>
              <a:ext uri="{909E8E84-426E-40DD-AFC4-6F175D3DCCD1}">
                <a14:hiddenFill xmlns:a14="http://schemas.microsoft.com/office/drawing/2010/main">
                  <a:noFill/>
                </a14:hiddenFill>
              </a:ext>
            </a:extLst>
          </p:spPr>
        </p:cxnSp>
      </p:grpSp>
      <p:sp>
        <p:nvSpPr>
          <p:cNvPr id="51" name="文本框 28">
            <a:extLst>
              <a:ext uri="{FF2B5EF4-FFF2-40B4-BE49-F238E27FC236}">
                <a16:creationId xmlns:a16="http://schemas.microsoft.com/office/drawing/2014/main" id="{8449D470-354E-4B02-B1D5-8B9927DDBA4F}"/>
              </a:ext>
            </a:extLst>
          </p:cNvPr>
          <p:cNvSpPr txBox="1">
            <a:spLocks noChangeArrowheads="1"/>
          </p:cNvSpPr>
          <p:nvPr/>
        </p:nvSpPr>
        <p:spPr bwMode="auto">
          <a:xfrm>
            <a:off x="3607894" y="2172495"/>
            <a:ext cx="7554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华文细黑" panose="02010600040101010101" pitchFamily="2" charset="-122"/>
              </a:rPr>
              <a:t>基于</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华文细黑" panose="02010600040101010101" pitchFamily="2" charset="-122"/>
              </a:rPr>
              <a:t>RSSI</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华文细黑" panose="02010600040101010101" pitchFamily="2" charset="-122"/>
              </a:rPr>
              <a:t>概率分布与贝叶斯估计的加权定位方法</a:t>
            </a:r>
          </a:p>
          <a:p>
            <a:pPr eaLnBrk="1" hangingPunct="1"/>
            <a:endPar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矩形 29">
            <a:extLst>
              <a:ext uri="{FF2B5EF4-FFF2-40B4-BE49-F238E27FC236}">
                <a16:creationId xmlns:a16="http://schemas.microsoft.com/office/drawing/2014/main" id="{70436FFC-4E95-413D-8BC1-8BDF9494B74A}"/>
              </a:ext>
            </a:extLst>
          </p:cNvPr>
          <p:cNvSpPr>
            <a:spLocks noChangeArrowheads="1"/>
          </p:cNvSpPr>
          <p:nvPr/>
        </p:nvSpPr>
        <p:spPr bwMode="auto">
          <a:xfrm>
            <a:off x="3592018" y="2632870"/>
            <a:ext cx="8233313" cy="2870273"/>
          </a:xfrm>
          <a:prstGeom prst="rect">
            <a:avLst/>
          </a:prstGeom>
          <a:noFill/>
          <a:ln>
            <a:noFill/>
          </a:ln>
        </p:spPr>
        <p:txBody>
          <a:bodyPr wrap="square">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just" eaLnBrk="1" hangingPunct="1">
              <a:lnSpc>
                <a:spcPct val="120000"/>
              </a:lnSpc>
              <a:defRPr/>
            </a:pPr>
            <a:r>
              <a:rPr lang="zh-CN" altLang="en-US" sz="2400" b="1" kern="100" dirty="0">
                <a:latin typeface="宋体" panose="02010600030101010101" pitchFamily="2" charset="-122"/>
                <a:ea typeface="宋体" panose="02010600030101010101" pitchFamily="2" charset="-122"/>
                <a:cs typeface="Times New Roman" panose="02020603050405020304" pitchFamily="18" charset="0"/>
              </a:rPr>
              <a:t>①</a:t>
            </a:r>
            <a:r>
              <a:rPr lang="en-US" altLang="zh-CN" sz="2400"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空间中一点的</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RSSI</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服从高斯分布且时间平稳，表明利用预先采集得到的</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RSSI</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数据建立的定位模型可以应用于未来，为之后的工作提供基础。</a:t>
            </a:r>
          </a:p>
          <a:p>
            <a:pPr algn="just" eaLnBrk="1" hangingPunct="1">
              <a:lnSpc>
                <a:spcPct val="120000"/>
              </a:lnSpc>
              <a:defRPr/>
            </a:pPr>
            <a:r>
              <a:rPr lang="zh-CN" altLang="en-US" sz="2000" b="1" kern="100" dirty="0">
                <a:latin typeface="Times New Roman" panose="02020603050405020304" pitchFamily="18" charset="0"/>
                <a:ea typeface="宋体" panose="02010600030101010101" pitchFamily="2" charset="-122"/>
                <a:cs typeface="Times New Roman" panose="02020603050405020304" pitchFamily="18" charset="0"/>
              </a:rPr>
              <a:t>②</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通过贝叶斯估计将先验的</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RSSI</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概率分布与位置信息相结合实现定位，依据位置与</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RSSI</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值为离散空间赋予不同的权重，定位效果优于同类方法</a:t>
            </a:r>
          </a:p>
          <a:p>
            <a:pPr algn="just" eaLnBrk="1" hangingPunct="1">
              <a:lnSpc>
                <a:spcPct val="120000"/>
              </a:lnSpc>
              <a:defRP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20000"/>
              </a:lnSpc>
              <a:defRP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20000"/>
              </a:lnSpc>
              <a:defRP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20000"/>
              </a:lnSpc>
              <a:defRPr/>
            </a:pPr>
            <a:endParaRPr lang="zh-CN" altLang="zh-CN" dirty="0">
              <a:latin typeface="Times New Roman" panose="02020603050405020304" pitchFamily="18" charset="0"/>
              <a:cs typeface="Times New Roman" panose="02020603050405020304" pitchFamily="18" charset="0"/>
            </a:endParaRPr>
          </a:p>
        </p:txBody>
      </p:sp>
      <p:sp>
        <p:nvSpPr>
          <p:cNvPr id="54" name="矩形 32">
            <a:extLst>
              <a:ext uri="{FF2B5EF4-FFF2-40B4-BE49-F238E27FC236}">
                <a16:creationId xmlns:a16="http://schemas.microsoft.com/office/drawing/2014/main" id="{FCFE76ED-E84B-4C31-A7B9-F615A8E35FF4}"/>
              </a:ext>
            </a:extLst>
          </p:cNvPr>
          <p:cNvSpPr>
            <a:spLocks noChangeArrowheads="1"/>
          </p:cNvSpPr>
          <p:nvPr/>
        </p:nvSpPr>
        <p:spPr bwMode="auto">
          <a:xfrm>
            <a:off x="3592019" y="4707746"/>
            <a:ext cx="7705725" cy="171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spcBef>
                <a:spcPts val="1000"/>
              </a:spcBef>
              <a:buFont typeface="Arial" panose="020B0604020202020204" pitchFamily="34" charset="0"/>
              <a:buNone/>
            </a:pPr>
            <a:r>
              <a:rPr lang="en-US" altLang="zh-CN" b="1" kern="100" dirty="0">
                <a:latin typeface="宋体" panose="02010600030101010101" pitchFamily="2" charset="-122"/>
                <a:ea typeface="宋体" panose="02010600030101010101" pitchFamily="2" charset="-122"/>
                <a:cs typeface="Times New Roman" panose="02020603050405020304" pitchFamily="18" charset="0"/>
                <a:sym typeface="+mn-ea"/>
              </a:rPr>
              <a:t>①</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修正层利用粒子滤波融合加权定位结果与人员行走速度特征，初步优化定位结果，在本文提出的加权定位方法基础上进一步进行优化，修正定位轨迹。</a:t>
            </a:r>
            <a:endParaRPr lang="en-US" altLang="zh-CN" sz="2000" b="1" dirty="0">
              <a:solidFill>
                <a:srgbClr val="20517C"/>
              </a:solidFill>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spcBef>
                <a:spcPts val="1000"/>
              </a:spcBef>
              <a:buFont typeface="Arial" panose="020B0604020202020204" pitchFamily="34" charset="0"/>
              <a:buNone/>
            </a:pPr>
            <a:r>
              <a:rPr lang="zh-CN" altLang="en-US" b="1" kern="100" dirty="0">
                <a:latin typeface="宋体" panose="02010600030101010101" pitchFamily="2" charset="-122"/>
                <a:ea typeface="宋体" panose="02010600030101010101" pitchFamily="2" charset="-122"/>
                <a:cs typeface="Times New Roman" panose="02020603050405020304" pitchFamily="18" charset="0"/>
              </a:rPr>
              <a:t>②</a:t>
            </a:r>
            <a:r>
              <a:rPr lang="en-US" altLang="zh-CN" b="1"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b="1" kern="100" dirty="0">
                <a:latin typeface="宋体" panose="02010600030101010101" pitchFamily="2" charset="-122"/>
                <a:ea typeface="宋体" panose="02010600030101010101" pitchFamily="2" charset="-122"/>
                <a:cs typeface="Times New Roman" panose="02020603050405020304" pitchFamily="18" charset="0"/>
              </a:rPr>
              <a:t>地图匹配层通过地图匹配将人员轨迹与室内地图结合，约束、优化人员轨迹，实验结果表明本文提出的分层定位方法优于同类方法的定位轨迹与抗干扰特性。</a:t>
            </a:r>
          </a:p>
        </p:txBody>
      </p:sp>
      <p:sp>
        <p:nvSpPr>
          <p:cNvPr id="57" name="文本框 31">
            <a:extLst>
              <a:ext uri="{FF2B5EF4-FFF2-40B4-BE49-F238E27FC236}">
                <a16:creationId xmlns:a16="http://schemas.microsoft.com/office/drawing/2014/main" id="{3585C9BB-2679-44CA-A838-618283AAF6D3}"/>
              </a:ext>
            </a:extLst>
          </p:cNvPr>
          <p:cNvSpPr txBox="1">
            <a:spLocks noChangeArrowheads="1"/>
          </p:cNvSpPr>
          <p:nvPr/>
        </p:nvSpPr>
        <p:spPr bwMode="auto">
          <a:xfrm>
            <a:off x="3601544" y="4217735"/>
            <a:ext cx="7065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PFMM</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的室内人员分层定位方法</a:t>
            </a:r>
          </a:p>
        </p:txBody>
      </p:sp>
    </p:spTree>
    <p:extLst>
      <p:ext uri="{BB962C8B-B14F-4D97-AF65-F5344CB8AC3E}">
        <p14:creationId xmlns:p14="http://schemas.microsoft.com/office/powerpoint/2010/main" val="130318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5.2</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 需要完善和改进的地方</a:t>
            </a:r>
          </a:p>
          <a:p>
            <a:pPr eaLnBrk="1" hangingPunct="1"/>
            <a:endParaRPr lang="zh-CN" altLang="en-US" dirty="0">
              <a:latin typeface="Times New Roman" panose="02020603050405020304" pitchFamily="18" charset="0"/>
              <a:cs typeface="Times New Roman" panose="02020603050405020304" pitchFamily="18" charset="0"/>
            </a:endParaRP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nvGrpSpPr>
          <p:cNvPr id="20" name="组合 36">
            <a:extLst>
              <a:ext uri="{FF2B5EF4-FFF2-40B4-BE49-F238E27FC236}">
                <a16:creationId xmlns:a16="http://schemas.microsoft.com/office/drawing/2014/main" id="{078C11E6-90DA-4DC5-ABEB-4A1C62FC237B}"/>
              </a:ext>
            </a:extLst>
          </p:cNvPr>
          <p:cNvGrpSpPr>
            <a:grpSpLocks/>
          </p:cNvGrpSpPr>
          <p:nvPr/>
        </p:nvGrpSpPr>
        <p:grpSpPr bwMode="auto">
          <a:xfrm>
            <a:off x="855663" y="1484313"/>
            <a:ext cx="10853737" cy="4681537"/>
            <a:chOff x="3641032" y="2417385"/>
            <a:chExt cx="7207496" cy="4681313"/>
          </a:xfrm>
        </p:grpSpPr>
        <p:cxnSp>
          <p:nvCxnSpPr>
            <p:cNvPr id="21" name="MH_Other_3">
              <a:extLst>
                <a:ext uri="{FF2B5EF4-FFF2-40B4-BE49-F238E27FC236}">
                  <a16:creationId xmlns:a16="http://schemas.microsoft.com/office/drawing/2014/main" id="{39558D07-C209-4760-8F03-19C72ADB361E}"/>
                </a:ext>
              </a:extLst>
            </p:cNvPr>
            <p:cNvCxnSpPr>
              <a:cxnSpLocks/>
            </p:cNvCxnSpPr>
            <p:nvPr>
              <p:custDataLst>
                <p:tags r:id="rId4"/>
              </p:custDataLst>
            </p:nvPr>
          </p:nvCxnSpPr>
          <p:spPr>
            <a:xfrm>
              <a:off x="3750668" y="2417385"/>
              <a:ext cx="0" cy="4681313"/>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MH_Other_4">
              <a:extLst>
                <a:ext uri="{FF2B5EF4-FFF2-40B4-BE49-F238E27FC236}">
                  <a16:creationId xmlns:a16="http://schemas.microsoft.com/office/drawing/2014/main" id="{2A0B4383-152C-4FFA-AEE6-9AD006061013}"/>
                </a:ext>
              </a:extLst>
            </p:cNvPr>
            <p:cNvSpPr/>
            <p:nvPr>
              <p:custDataLst>
                <p:tags r:id="rId5"/>
              </p:custDataLst>
            </p:nvPr>
          </p:nvSpPr>
          <p:spPr>
            <a:xfrm>
              <a:off x="3641032" y="4195300"/>
              <a:ext cx="220325" cy="220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sp>
          <p:nvSpPr>
            <p:cNvPr id="23" name="MH_Other_5">
              <a:extLst>
                <a:ext uri="{FF2B5EF4-FFF2-40B4-BE49-F238E27FC236}">
                  <a16:creationId xmlns:a16="http://schemas.microsoft.com/office/drawing/2014/main" id="{0CF0DBAB-5AB9-4CE6-B64F-286DFA67B4D0}"/>
                </a:ext>
              </a:extLst>
            </p:cNvPr>
            <p:cNvSpPr/>
            <p:nvPr>
              <p:custDataLst>
                <p:tags r:id="rId6"/>
              </p:custDataLst>
            </p:nvPr>
          </p:nvSpPr>
          <p:spPr>
            <a:xfrm>
              <a:off x="3641032" y="2572953"/>
              <a:ext cx="220325" cy="220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cxnSp>
          <p:nvCxnSpPr>
            <p:cNvPr id="24" name="MH_Other_6">
              <a:extLst>
                <a:ext uri="{FF2B5EF4-FFF2-40B4-BE49-F238E27FC236}">
                  <a16:creationId xmlns:a16="http://schemas.microsoft.com/office/drawing/2014/main" id="{AE32344A-ADB1-4D3E-AFFB-323B91E59A4B}"/>
                </a:ext>
              </a:extLst>
            </p:cNvPr>
            <p:cNvCxnSpPr>
              <a:cxnSpLocks noChangeShapeType="1"/>
            </p:cNvCxnSpPr>
            <p:nvPr>
              <p:custDataLst>
                <p:tags r:id="rId7"/>
              </p:custDataLst>
            </p:nvPr>
          </p:nvCxnSpPr>
          <p:spPr bwMode="auto">
            <a:xfrm>
              <a:off x="3861695" y="2923262"/>
              <a:ext cx="6986833" cy="0"/>
            </a:xfrm>
            <a:prstGeom prst="line">
              <a:avLst/>
            </a:prstGeom>
            <a:noFill/>
            <a:ln w="19050">
              <a:solidFill>
                <a:srgbClr val="C7DDF0"/>
              </a:solidFill>
              <a:miter lim="800000"/>
              <a:headEnd/>
              <a:tailEnd/>
            </a:ln>
            <a:extLst>
              <a:ext uri="{909E8E84-426E-40DD-AFC4-6F175D3DCCD1}">
                <a14:hiddenFill xmlns:a14="http://schemas.microsoft.com/office/drawing/2010/main">
                  <a:noFill/>
                </a14:hiddenFill>
              </a:ext>
            </a:extLst>
          </p:spPr>
        </p:cxnSp>
        <p:cxnSp>
          <p:nvCxnSpPr>
            <p:cNvPr id="25" name="MH_Other_7">
              <a:extLst>
                <a:ext uri="{FF2B5EF4-FFF2-40B4-BE49-F238E27FC236}">
                  <a16:creationId xmlns:a16="http://schemas.microsoft.com/office/drawing/2014/main" id="{59345911-3882-40E2-8416-D36B662B8EF9}"/>
                </a:ext>
              </a:extLst>
            </p:cNvPr>
            <p:cNvCxnSpPr>
              <a:cxnSpLocks noChangeShapeType="1"/>
            </p:cNvCxnSpPr>
            <p:nvPr>
              <p:custDataLst>
                <p:tags r:id="rId8"/>
              </p:custDataLst>
            </p:nvPr>
          </p:nvCxnSpPr>
          <p:spPr bwMode="auto">
            <a:xfrm>
              <a:off x="3829950" y="4553163"/>
              <a:ext cx="6986833" cy="0"/>
            </a:xfrm>
            <a:prstGeom prst="line">
              <a:avLst/>
            </a:prstGeom>
            <a:noFill/>
            <a:ln w="19050">
              <a:solidFill>
                <a:srgbClr val="C7DDF0"/>
              </a:solidFill>
              <a:miter lim="800000"/>
              <a:headEnd/>
              <a:tailEnd/>
            </a:ln>
            <a:extLst>
              <a:ext uri="{909E8E84-426E-40DD-AFC4-6F175D3DCCD1}">
                <a14:hiddenFill xmlns:a14="http://schemas.microsoft.com/office/drawing/2010/main">
                  <a:noFill/>
                </a14:hiddenFill>
              </a:ext>
            </a:extLst>
          </p:spPr>
        </p:cxnSp>
      </p:grpSp>
      <p:sp>
        <p:nvSpPr>
          <p:cNvPr id="26" name="文本框 28">
            <a:extLst>
              <a:ext uri="{FF2B5EF4-FFF2-40B4-BE49-F238E27FC236}">
                <a16:creationId xmlns:a16="http://schemas.microsoft.com/office/drawing/2014/main" id="{D161B0AF-0B04-4F43-BD0A-B3C1ED28E21A}"/>
              </a:ext>
            </a:extLst>
          </p:cNvPr>
          <p:cNvSpPr txBox="1">
            <a:spLocks noChangeArrowheads="1"/>
          </p:cNvSpPr>
          <p:nvPr/>
        </p:nvSpPr>
        <p:spPr bwMode="auto">
          <a:xfrm>
            <a:off x="1185863" y="1530350"/>
            <a:ext cx="2359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导航任务</a:t>
            </a:r>
          </a:p>
        </p:txBody>
      </p:sp>
      <p:sp>
        <p:nvSpPr>
          <p:cNvPr id="27" name="矩形 29">
            <a:extLst>
              <a:ext uri="{FF2B5EF4-FFF2-40B4-BE49-F238E27FC236}">
                <a16:creationId xmlns:a16="http://schemas.microsoft.com/office/drawing/2014/main" id="{490CD727-F088-4B72-81E4-F2D766934BE9}"/>
              </a:ext>
            </a:extLst>
          </p:cNvPr>
          <p:cNvSpPr>
            <a:spLocks noChangeArrowheads="1"/>
          </p:cNvSpPr>
          <p:nvPr/>
        </p:nvSpPr>
        <p:spPr bwMode="auto">
          <a:xfrm>
            <a:off x="1139825" y="2025650"/>
            <a:ext cx="10536238"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just" eaLnBrk="1" hangingPunct="1">
              <a:lnSpc>
                <a:spcPct val="12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本文仅对室内定位技术展开研究，为了给用户提供完整的室内位置服务还需要导航与可视化。</a:t>
            </a:r>
          </a:p>
        </p:txBody>
      </p:sp>
      <p:sp>
        <p:nvSpPr>
          <p:cNvPr id="28" name="文本框 31">
            <a:extLst>
              <a:ext uri="{FF2B5EF4-FFF2-40B4-BE49-F238E27FC236}">
                <a16:creationId xmlns:a16="http://schemas.microsoft.com/office/drawing/2014/main" id="{3E3AFCCB-695A-48BB-A83B-6137A759EE7D}"/>
              </a:ext>
            </a:extLst>
          </p:cNvPr>
          <p:cNvSpPr txBox="1">
            <a:spLocks noChangeArrowheads="1"/>
          </p:cNvSpPr>
          <p:nvPr/>
        </p:nvSpPr>
        <p:spPr bwMode="auto">
          <a:xfrm>
            <a:off x="1154113" y="3152775"/>
            <a:ext cx="2359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结合大数据</a:t>
            </a:r>
          </a:p>
        </p:txBody>
      </p:sp>
      <p:sp>
        <p:nvSpPr>
          <p:cNvPr id="29" name="矩形 32">
            <a:extLst>
              <a:ext uri="{FF2B5EF4-FFF2-40B4-BE49-F238E27FC236}">
                <a16:creationId xmlns:a16="http://schemas.microsoft.com/office/drawing/2014/main" id="{4334EFAD-EFAF-4C90-BBE2-DE3CA619B9BC}"/>
              </a:ext>
            </a:extLst>
          </p:cNvPr>
          <p:cNvSpPr>
            <a:spLocks noChangeArrowheads="1"/>
          </p:cNvSpPr>
          <p:nvPr/>
        </p:nvSpPr>
        <p:spPr bwMode="auto">
          <a:xfrm>
            <a:off x="1130300" y="3644900"/>
            <a:ext cx="10537825"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just" eaLnBrk="1" hangingPunct="1">
              <a:lnSpc>
                <a:spcPct val="12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结合大数据，针对人员当前位置为用户推送信息，提供因地制宜的位置服务。</a:t>
            </a:r>
            <a:endParaRPr lang="zh-CN"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灯片编号占位符 6">
            <a:extLst>
              <a:ext uri="{FF2B5EF4-FFF2-40B4-BE49-F238E27FC236}">
                <a16:creationId xmlns:a16="http://schemas.microsoft.com/office/drawing/2014/main" id="{C452EC4E-531D-498F-A045-263DF359DA47}"/>
              </a:ext>
            </a:extLst>
          </p:cNvPr>
          <p:cNvSpPr>
            <a:spLocks noGrp="1" noChangeArrowheads="1"/>
          </p:cNvSpPr>
          <p:nvPr/>
        </p:nvSpPr>
        <p:spPr bwMode="auto">
          <a:xfrm>
            <a:off x="8535988" y="6308725"/>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r" eaLnBrk="1" hangingPunct="1"/>
            <a:endParaRPr lang="zh-CN" altLang="en-US" sz="2100" dirty="0">
              <a:solidFill>
                <a:srgbClr val="8C97AA"/>
              </a:solidFill>
              <a:latin typeface="Times New Roman" panose="02020603050405020304" pitchFamily="18" charset="0"/>
              <a:cs typeface="Times New Roman" panose="02020603050405020304" pitchFamily="18" charset="0"/>
            </a:endParaRPr>
          </a:p>
        </p:txBody>
      </p:sp>
      <p:sp>
        <p:nvSpPr>
          <p:cNvPr id="31" name="文本框 5">
            <a:extLst>
              <a:ext uri="{FF2B5EF4-FFF2-40B4-BE49-F238E27FC236}">
                <a16:creationId xmlns:a16="http://schemas.microsoft.com/office/drawing/2014/main" id="{7811C0F3-7857-4EB1-9FF1-CF286856C414}"/>
              </a:ext>
            </a:extLst>
          </p:cNvPr>
          <p:cNvSpPr txBox="1">
            <a:spLocks noChangeArrowheads="1"/>
          </p:cNvSpPr>
          <p:nvPr/>
        </p:nvSpPr>
        <p:spPr bwMode="auto">
          <a:xfrm>
            <a:off x="1239838" y="4865688"/>
            <a:ext cx="3042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融合更多传感器数据</a:t>
            </a:r>
          </a:p>
        </p:txBody>
      </p:sp>
      <p:sp>
        <p:nvSpPr>
          <p:cNvPr id="32" name="矩形 6">
            <a:extLst>
              <a:ext uri="{FF2B5EF4-FFF2-40B4-BE49-F238E27FC236}">
                <a16:creationId xmlns:a16="http://schemas.microsoft.com/office/drawing/2014/main" id="{BAFBBC19-3E11-467E-A108-40BC116952FF}"/>
              </a:ext>
            </a:extLst>
          </p:cNvPr>
          <p:cNvSpPr>
            <a:spLocks noChangeArrowheads="1"/>
          </p:cNvSpPr>
          <p:nvPr/>
        </p:nvSpPr>
        <p:spPr bwMode="auto">
          <a:xfrm>
            <a:off x="1131888" y="5356225"/>
            <a:ext cx="10537825" cy="11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just" eaLnBrk="1" hangingPunct="1">
              <a:lnSpc>
                <a:spcPct val="12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在智能终端上还存在其他可以用于辅助的定位设备，如惯性传感器等。下一步将考虑将基于惯性传感器的行人航迹推算加入到本文提出的分层定位方法中，进一步提升定位精度、合理化定位轨迹。</a:t>
            </a:r>
            <a:endParaRPr lang="zh-CN"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3" name="组合 36">
            <a:extLst>
              <a:ext uri="{FF2B5EF4-FFF2-40B4-BE49-F238E27FC236}">
                <a16:creationId xmlns:a16="http://schemas.microsoft.com/office/drawing/2014/main" id="{E47F2524-C9A6-40FD-9561-23BE9DF5F2B5}"/>
              </a:ext>
            </a:extLst>
          </p:cNvPr>
          <p:cNvGrpSpPr>
            <a:grpSpLocks/>
          </p:cNvGrpSpPr>
          <p:nvPr/>
        </p:nvGrpSpPr>
        <p:grpSpPr bwMode="auto">
          <a:xfrm>
            <a:off x="855663" y="2506663"/>
            <a:ext cx="10733087" cy="3906837"/>
            <a:chOff x="3641032" y="2083435"/>
            <a:chExt cx="7127015" cy="3907408"/>
          </a:xfrm>
        </p:grpSpPr>
        <p:cxnSp>
          <p:nvCxnSpPr>
            <p:cNvPr id="34" name="MH_Other_3">
              <a:extLst>
                <a:ext uri="{FF2B5EF4-FFF2-40B4-BE49-F238E27FC236}">
                  <a16:creationId xmlns:a16="http://schemas.microsoft.com/office/drawing/2014/main" id="{BFA9C460-EB08-4EEB-B442-D923D138447D}"/>
                </a:ext>
              </a:extLst>
            </p:cNvPr>
            <p:cNvCxnSpPr>
              <a:cxnSpLocks/>
            </p:cNvCxnSpPr>
            <p:nvPr>
              <p:custDataLst>
                <p:tags r:id="rId1"/>
              </p:custDataLst>
            </p:nvPr>
          </p:nvCxnSpPr>
          <p:spPr>
            <a:xfrm>
              <a:off x="3750662" y="2083435"/>
              <a:ext cx="0" cy="3907408"/>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MH_Other_4">
              <a:extLst>
                <a:ext uri="{FF2B5EF4-FFF2-40B4-BE49-F238E27FC236}">
                  <a16:creationId xmlns:a16="http://schemas.microsoft.com/office/drawing/2014/main" id="{2ACB9FB4-127C-414B-B331-0211BFD0E589}"/>
                </a:ext>
              </a:extLst>
            </p:cNvPr>
            <p:cNvSpPr/>
            <p:nvPr>
              <p:custDataLst>
                <p:tags r:id="rId2"/>
              </p:custDataLst>
            </p:nvPr>
          </p:nvSpPr>
          <p:spPr>
            <a:xfrm>
              <a:off x="3641032" y="4598403"/>
              <a:ext cx="220314" cy="2206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defRPr/>
              </a:pPr>
              <a:endParaRPr lang="zh-HK" altLang="en-US" noProof="1">
                <a:solidFill>
                  <a:srgbClr val="FFFFFF"/>
                </a:solidFill>
                <a:latin typeface="Times New Roman" panose="02020603050405020304" pitchFamily="18" charset="0"/>
                <a:ea typeface="PMingLiU" panose="02020500000000000000" pitchFamily="18" charset="-120"/>
                <a:cs typeface="Times New Roman" panose="02020603050405020304" pitchFamily="18" charset="0"/>
              </a:endParaRPr>
            </a:p>
          </p:txBody>
        </p:sp>
        <p:cxnSp>
          <p:nvCxnSpPr>
            <p:cNvPr id="36" name="MH_Other_7">
              <a:extLst>
                <a:ext uri="{FF2B5EF4-FFF2-40B4-BE49-F238E27FC236}">
                  <a16:creationId xmlns:a16="http://schemas.microsoft.com/office/drawing/2014/main" id="{97D0C330-FA99-4B0D-952A-97C029AD0F35}"/>
                </a:ext>
              </a:extLst>
            </p:cNvPr>
            <p:cNvCxnSpPr>
              <a:cxnSpLocks noChangeShapeType="1"/>
            </p:cNvCxnSpPr>
            <p:nvPr>
              <p:custDataLst>
                <p:tags r:id="rId3"/>
              </p:custDataLst>
            </p:nvPr>
          </p:nvCxnSpPr>
          <p:spPr bwMode="auto">
            <a:xfrm>
              <a:off x="3781214" y="4933494"/>
              <a:ext cx="6986833" cy="0"/>
            </a:xfrm>
            <a:prstGeom prst="line">
              <a:avLst/>
            </a:prstGeom>
            <a:noFill/>
            <a:ln w="19050">
              <a:solidFill>
                <a:srgbClr val="C7DDF0"/>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5614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326973"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5.3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323974" y="261643"/>
            <a:ext cx="6708855"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科研成果</a:t>
            </a:r>
          </a:p>
          <a:p>
            <a:pPr eaLnBrk="1" hangingPunct="1"/>
            <a:endParaRPr lang="zh-CN" altLang="en-US" dirty="0">
              <a:latin typeface="Times New Roman" panose="02020603050405020304" pitchFamily="18" charset="0"/>
              <a:cs typeface="Times New Roman" panose="02020603050405020304" pitchFamily="18" charset="0"/>
            </a:endParaRPr>
          </a:p>
          <a:p>
            <a:pPr eaLnBrk="1" hangingPunct="1"/>
            <a:endParaRPr lang="zh-CN" altLang="en-US" dirty="0">
              <a:latin typeface="Times New Roman" panose="02020603050405020304" pitchFamily="18" charset="0"/>
              <a:cs typeface="Times New Roman" panose="02020603050405020304" pitchFamily="18" charset="0"/>
            </a:endParaRPr>
          </a:p>
          <a:p>
            <a:pPr eaLnBrk="1" hangingPunct="1"/>
            <a:endParaRPr lang="zh-CN" altLang="en-US" dirty="0">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C429134C-5F9E-4CBB-875B-EB0D6B7CE9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7">
            <a:extLst>
              <a:ext uri="{FF2B5EF4-FFF2-40B4-BE49-F238E27FC236}">
                <a16:creationId xmlns:a16="http://schemas.microsoft.com/office/drawing/2014/main" id="{110A4B47-6C19-447F-B770-6264EE3D68BA}"/>
              </a:ext>
            </a:extLst>
          </p:cNvPr>
          <p:cNvSpPr>
            <a:spLocks noChangeArrowheads="1"/>
          </p:cNvSpPr>
          <p:nvPr/>
        </p:nvSpPr>
        <p:spPr bwMode="auto">
          <a:xfrm>
            <a:off x="0" y="902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30                          </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1000" b="0" i="0" u="none" strike="noStrike" cap="none" normalizeH="0" baseline="0">
                <a:ln>
                  <a:noFill/>
                </a:ln>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）方差为</a:t>
            </a:r>
            <a:r>
              <a:rPr kumimoji="0" lang="en-US" altLang="zh-CN" sz="1000" b="0" i="0" u="none" strike="noStrike" cap="none" normalizeH="0" baseline="0">
                <a:ln>
                  <a:noFill/>
                </a:ln>
                <a:solidFill>
                  <a:srgbClr val="333333"/>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37" name="MH_Other_5">
            <a:extLst>
              <a:ext uri="{FF2B5EF4-FFF2-40B4-BE49-F238E27FC236}">
                <a16:creationId xmlns:a16="http://schemas.microsoft.com/office/drawing/2014/main" id="{8FB3DED8-216F-4288-A924-01398225D87F}"/>
              </a:ext>
            </a:extLst>
          </p:cNvPr>
          <p:cNvSpPr/>
          <p:nvPr>
            <p:custDataLst>
              <p:tags r:id="rId1"/>
            </p:custDataLst>
          </p:nvPr>
        </p:nvSpPr>
        <p:spPr>
          <a:xfrm rot="16200000">
            <a:off x="4098131" y="4069557"/>
            <a:ext cx="3313113" cy="4445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Times New Roman" panose="02020603050405020304" pitchFamily="18" charset="0"/>
              <a:cs typeface="Times New Roman" panose="02020603050405020304" pitchFamily="18" charset="0"/>
            </a:endParaRPr>
          </a:p>
        </p:txBody>
      </p:sp>
      <p:sp>
        <p:nvSpPr>
          <p:cNvPr id="38" name="文本框 15">
            <a:extLst>
              <a:ext uri="{FF2B5EF4-FFF2-40B4-BE49-F238E27FC236}">
                <a16:creationId xmlns:a16="http://schemas.microsoft.com/office/drawing/2014/main" id="{3B7DC322-724A-4D9A-AE87-F5209041FC5C}"/>
              </a:ext>
            </a:extLst>
          </p:cNvPr>
          <p:cNvSpPr txBox="1">
            <a:spLocks noChangeArrowheads="1"/>
          </p:cNvSpPr>
          <p:nvPr/>
        </p:nvSpPr>
        <p:spPr bwMode="auto">
          <a:xfrm>
            <a:off x="361950" y="1762125"/>
            <a:ext cx="236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b="1">
                <a:latin typeface="Times New Roman" panose="02020603050405020304" pitchFamily="18" charset="0"/>
                <a:cs typeface="Times New Roman" panose="02020603050405020304" pitchFamily="18" charset="0"/>
              </a:rPr>
              <a:t>发表的学术论文</a:t>
            </a:r>
          </a:p>
        </p:txBody>
      </p:sp>
      <p:sp>
        <p:nvSpPr>
          <p:cNvPr id="39" name="文本框 16">
            <a:extLst>
              <a:ext uri="{FF2B5EF4-FFF2-40B4-BE49-F238E27FC236}">
                <a16:creationId xmlns:a16="http://schemas.microsoft.com/office/drawing/2014/main" id="{52D97D59-7D63-4A35-940A-003EDD683AE3}"/>
              </a:ext>
            </a:extLst>
          </p:cNvPr>
          <p:cNvSpPr txBox="1">
            <a:spLocks noChangeArrowheads="1"/>
          </p:cNvSpPr>
          <p:nvPr/>
        </p:nvSpPr>
        <p:spPr bwMode="auto">
          <a:xfrm>
            <a:off x="6692900" y="1762125"/>
            <a:ext cx="236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b="1">
                <a:latin typeface="Times New Roman" panose="02020603050405020304" pitchFamily="18" charset="0"/>
                <a:cs typeface="Times New Roman" panose="02020603050405020304" pitchFamily="18" charset="0"/>
              </a:rPr>
              <a:t>参与的科研项目</a:t>
            </a:r>
          </a:p>
        </p:txBody>
      </p:sp>
      <p:sp>
        <p:nvSpPr>
          <p:cNvPr id="40" name="文本框 39">
            <a:extLst>
              <a:ext uri="{FF2B5EF4-FFF2-40B4-BE49-F238E27FC236}">
                <a16:creationId xmlns:a16="http://schemas.microsoft.com/office/drawing/2014/main" id="{6A297F19-9785-4E3E-8F96-43AC3D1ACAA0}"/>
              </a:ext>
            </a:extLst>
          </p:cNvPr>
          <p:cNvSpPr txBox="1"/>
          <p:nvPr/>
        </p:nvSpPr>
        <p:spPr>
          <a:xfrm>
            <a:off x="191591" y="3084414"/>
            <a:ext cx="5435600" cy="1754326"/>
          </a:xfrm>
          <a:prstGeom prst="rect">
            <a:avLst/>
          </a:prstGeom>
          <a:noFill/>
          <a:ln w="9525">
            <a:noFill/>
          </a:ln>
        </p:spPr>
        <p:txBody>
          <a:bodyPr>
            <a:spAutoFit/>
          </a:bodyPr>
          <a:lstStyle/>
          <a:p>
            <a:pPr algn="just" eaLnBrk="1" fontAlgn="auto" hangingPunct="1">
              <a:defRPr/>
            </a:pP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聂大惟，朱 海，等</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基于 </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RSSI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概率分布与贝叶斯估计的加权定位方法</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[J].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全球定位系统，</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2021</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年（已发表）</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p>
          <a:p>
            <a:pPr algn="just" eaLnBrk="1" fontAlgn="auto" hangingPunct="1">
              <a:defRPr/>
            </a:pPr>
            <a:endPar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just" eaLnBrk="1" fontAlgn="auto" hangingPunct="1">
              <a:defRPr/>
            </a:pP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聂大惟，朱 海，等</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一种基于</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PFMM</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的室内人员分层定位方法</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[J].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导航定位学报，</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2021</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年（发表）</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1" name="文本框 40">
            <a:extLst>
              <a:ext uri="{FF2B5EF4-FFF2-40B4-BE49-F238E27FC236}">
                <a16:creationId xmlns:a16="http://schemas.microsoft.com/office/drawing/2014/main" id="{04EA86FB-8D38-4EBE-8505-45B3AB66957D}"/>
              </a:ext>
            </a:extLst>
          </p:cNvPr>
          <p:cNvSpPr txBox="1"/>
          <p:nvPr/>
        </p:nvSpPr>
        <p:spPr>
          <a:xfrm>
            <a:off x="6175374" y="3084414"/>
            <a:ext cx="5825035" cy="2031325"/>
          </a:xfrm>
          <a:prstGeom prst="rect">
            <a:avLst/>
          </a:prstGeom>
          <a:noFill/>
          <a:ln w="9525">
            <a:noFill/>
          </a:ln>
        </p:spPr>
        <p:txBody>
          <a:bodyPr>
            <a:spAutoFit/>
            <a:scene3d>
              <a:camera prst="orthographicFront"/>
              <a:lightRig rig="threePt" dir="t"/>
            </a:scene3d>
          </a:bodyPr>
          <a:lstStyle/>
          <a:p>
            <a:pPr algn="just" eaLnBrk="1" fontAlgn="auto" hangingPunct="1">
              <a:defRPr/>
            </a:pP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基于多源无缝定位导航的桥梁无人机巡检技术及应用示范</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项目编号： </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18511101600. </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主要参与者</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p>
          <a:p>
            <a:pPr algn="just" eaLnBrk="1" fontAlgn="auto" hangingPunct="1">
              <a:defRPr/>
            </a:pPr>
            <a:endPar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just" eaLnBrk="1" fontAlgn="auto" hangingPunct="1">
              <a:defRPr/>
            </a:pPr>
            <a:endPar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algn="just">
              <a:defRPr/>
            </a:pP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上海市科委青年科技英才“扬帆计划”</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批准号：</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19YF1418200.</a:t>
            </a:r>
            <a:r>
              <a:rPr lang="zh-CN" altLang="en-US"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主要参与者</a:t>
            </a:r>
            <a:r>
              <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rPr>
              <a:t>.</a:t>
            </a:r>
          </a:p>
          <a:p>
            <a:pPr algn="just" eaLnBrk="1" fontAlgn="auto" hangingPunct="1">
              <a:defRPr/>
            </a:pPr>
            <a:endParaRPr lang="en-US" altLang="zh-CN"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文本框 16">
            <a:extLst>
              <a:ext uri="{FF2B5EF4-FFF2-40B4-BE49-F238E27FC236}">
                <a16:creationId xmlns:a16="http://schemas.microsoft.com/office/drawing/2014/main" id="{887153B5-251D-49A9-9FD4-E064DCA1E588}"/>
              </a:ext>
            </a:extLst>
          </p:cNvPr>
          <p:cNvSpPr txBox="1">
            <a:spLocks noChangeArrowheads="1"/>
          </p:cNvSpPr>
          <p:nvPr/>
        </p:nvSpPr>
        <p:spPr bwMode="auto">
          <a:xfrm>
            <a:off x="6175374" y="5222080"/>
            <a:ext cx="236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b="1" dirty="0">
                <a:latin typeface="Times New Roman" panose="02020603050405020304" pitchFamily="18" charset="0"/>
                <a:cs typeface="Times New Roman" panose="02020603050405020304" pitchFamily="18" charset="0"/>
              </a:rPr>
              <a:t>盲审成绩：</a:t>
            </a:r>
            <a:r>
              <a:rPr lang="en-US" altLang="zh-CN" b="1" dirty="0">
                <a:latin typeface="Times New Roman" panose="02020603050405020304" pitchFamily="18" charset="0"/>
                <a:cs typeface="Times New Roman" panose="02020603050405020304" pitchFamily="18" charset="0"/>
              </a:rPr>
              <a:t>87</a:t>
            </a:r>
            <a:r>
              <a:rPr lang="zh-CN" altLang="en-US" b="1" dirty="0">
                <a:latin typeface="Times New Roman" panose="02020603050405020304" pitchFamily="18" charset="0"/>
                <a:cs typeface="Times New Roman" panose="02020603050405020304" pitchFamily="18" charset="0"/>
              </a:rPr>
              <a:t>分</a:t>
            </a:r>
          </a:p>
        </p:txBody>
      </p:sp>
      <p:sp>
        <p:nvSpPr>
          <p:cNvPr id="44" name="文本框 43">
            <a:extLst>
              <a:ext uri="{FF2B5EF4-FFF2-40B4-BE49-F238E27FC236}">
                <a16:creationId xmlns:a16="http://schemas.microsoft.com/office/drawing/2014/main" id="{4EE8799A-4019-41D9-BBC0-3F03E49DFB19}"/>
              </a:ext>
            </a:extLst>
          </p:cNvPr>
          <p:cNvSpPr txBox="1"/>
          <p:nvPr/>
        </p:nvSpPr>
        <p:spPr>
          <a:xfrm>
            <a:off x="2899458" y="4416668"/>
            <a:ext cx="6192456" cy="646331"/>
          </a:xfrm>
          <a:prstGeom prst="rect">
            <a:avLst/>
          </a:prstGeom>
          <a:noFill/>
        </p:spPr>
        <p:txBody>
          <a:bodyPr wrap="square">
            <a:spAutoFit/>
          </a:bodyPr>
          <a:lstStyle/>
          <a:p>
            <a:r>
              <a:rPr lang="en-US" altLang="zh-CN" dirty="0"/>
              <a:t>z</a:t>
            </a:r>
            <a:r>
              <a:rPr lang="zh-CN" altLang="en-US" dirty="0"/>
              <a:t>下面是我的科研成果：发表了</a:t>
            </a:r>
            <a:r>
              <a:rPr lang="en-US" altLang="zh-CN" dirty="0"/>
              <a:t>3</a:t>
            </a:r>
            <a:r>
              <a:rPr lang="zh-CN" altLang="en-US" dirty="0"/>
              <a:t>篇学术论文，参与</a:t>
            </a:r>
            <a:r>
              <a:rPr lang="en-US" altLang="zh-CN" dirty="0"/>
              <a:t>2</a:t>
            </a:r>
            <a:r>
              <a:rPr lang="zh-CN" altLang="en-US" dirty="0"/>
              <a:t>个相关的科研项目</a:t>
            </a:r>
          </a:p>
        </p:txBody>
      </p:sp>
    </p:spTree>
    <p:extLst>
      <p:ext uri="{BB962C8B-B14F-4D97-AF65-F5344CB8AC3E}">
        <p14:creationId xmlns:p14="http://schemas.microsoft.com/office/powerpoint/2010/main" val="2482332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箭头: 下 33">
            <a:extLst>
              <a:ext uri="{FF2B5EF4-FFF2-40B4-BE49-F238E27FC236}">
                <a16:creationId xmlns:a16="http://schemas.microsoft.com/office/drawing/2014/main" id="{F4302C1F-FE7D-483A-BBAE-D44B0CB6DC50}"/>
              </a:ext>
            </a:extLst>
          </p:cNvPr>
          <p:cNvSpPr/>
          <p:nvPr/>
        </p:nvSpPr>
        <p:spPr bwMode="auto">
          <a:xfrm rot="13354144">
            <a:off x="5082562" y="3511267"/>
            <a:ext cx="360000" cy="234210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华文细黑"/>
              <a:cs typeface="Times New Roman" panose="02020603050405020304" pitchFamily="18" charset="0"/>
            </a:endParaRPr>
          </a:p>
        </p:txBody>
      </p:sp>
      <p:sp>
        <p:nvSpPr>
          <p:cNvPr id="33" name="箭头: 下 32">
            <a:extLst>
              <a:ext uri="{FF2B5EF4-FFF2-40B4-BE49-F238E27FC236}">
                <a16:creationId xmlns:a16="http://schemas.microsoft.com/office/drawing/2014/main" id="{56D1BDB9-5F20-4A7D-83DF-7ABD9547E57B}"/>
              </a:ext>
            </a:extLst>
          </p:cNvPr>
          <p:cNvSpPr/>
          <p:nvPr/>
        </p:nvSpPr>
        <p:spPr bwMode="auto">
          <a:xfrm rot="10800000">
            <a:off x="4285038" y="3747837"/>
            <a:ext cx="360000" cy="19153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华文细黑"/>
              <a:cs typeface="Times New Roman" panose="02020603050405020304" pitchFamily="18" charset="0"/>
            </a:endParaRPr>
          </a:p>
        </p:txBody>
      </p:sp>
      <p:sp>
        <p:nvSpPr>
          <p:cNvPr id="14338" name="文本占位符 1">
            <a:extLst>
              <a:ext uri="{FF2B5EF4-FFF2-40B4-BE49-F238E27FC236}">
                <a16:creationId xmlns:a16="http://schemas.microsoft.com/office/drawing/2014/main" id="{3BAD0580-CEF7-4F5C-A08F-43D8EA7DF27E}"/>
              </a:ext>
            </a:extLst>
          </p:cNvPr>
          <p:cNvSpPr>
            <a:spLocks noGrp="1" noChangeArrowheads="1"/>
          </p:cNvSpPr>
          <p:nvPr>
            <p:ph type="body" sz="quarter" idx="10"/>
          </p:nvPr>
        </p:nvSpPr>
        <p:spPr bwMode="auto">
          <a:xfrm>
            <a:off x="285750" y="279400"/>
            <a:ext cx="1038225"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a:latin typeface="Times New Roman" panose="02020603050405020304" pitchFamily="18" charset="0"/>
                <a:cs typeface="Times New Roman" panose="02020603050405020304" pitchFamily="18" charset="0"/>
              </a:rPr>
              <a:t>1.1</a:t>
            </a:r>
            <a:endParaRPr lang="zh-CN" altLang="en-US">
              <a:latin typeface="Times New Roman" panose="02020603050405020304" pitchFamily="18" charset="0"/>
              <a:cs typeface="Times New Roman" panose="02020603050405020304" pitchFamily="18" charset="0"/>
            </a:endParaRPr>
          </a:p>
        </p:txBody>
      </p:sp>
      <p:sp>
        <p:nvSpPr>
          <p:cNvPr id="14339" name="文本占位符 2">
            <a:extLst>
              <a:ext uri="{FF2B5EF4-FFF2-40B4-BE49-F238E27FC236}">
                <a16:creationId xmlns:a16="http://schemas.microsoft.com/office/drawing/2014/main" id="{B459B1AD-9EEF-489A-BD67-023A54C424A2}"/>
              </a:ext>
            </a:extLst>
          </p:cNvPr>
          <p:cNvSpPr>
            <a:spLocks noGrp="1" noChangeArrowheads="1"/>
          </p:cNvSpPr>
          <p:nvPr>
            <p:ph type="body" sz="quarter" idx="12"/>
          </p:nvPr>
        </p:nvSpPr>
        <p:spPr bwMode="auto">
          <a:xfrm>
            <a:off x="1438275" y="347663"/>
            <a:ext cx="4586288"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a:latin typeface="Times New Roman" panose="02020603050405020304" pitchFamily="18" charset="0"/>
                <a:cs typeface="Times New Roman" panose="02020603050405020304" pitchFamily="18" charset="0"/>
              </a:rPr>
              <a:t>研究背景</a:t>
            </a:r>
            <a:endParaRPr lang="en-US" altLang="zh-CN">
              <a:latin typeface="Times New Roman" panose="02020603050405020304" pitchFamily="18" charset="0"/>
              <a:cs typeface="Times New Roman" panose="02020603050405020304" pitchFamily="18" charset="0"/>
            </a:endParaRPr>
          </a:p>
        </p:txBody>
      </p:sp>
      <p:sp>
        <p:nvSpPr>
          <p:cNvPr id="14340" name="TextBox 11">
            <a:extLst>
              <a:ext uri="{FF2B5EF4-FFF2-40B4-BE49-F238E27FC236}">
                <a16:creationId xmlns:a16="http://schemas.microsoft.com/office/drawing/2014/main" id="{738CB153-C090-4A71-89D5-71027ACA1925}"/>
              </a:ext>
            </a:extLst>
          </p:cNvPr>
          <p:cNvSpPr txBox="1">
            <a:spLocks noChangeArrowheads="1"/>
          </p:cNvSpPr>
          <p:nvPr/>
        </p:nvSpPr>
        <p:spPr bwMode="auto">
          <a:xfrm>
            <a:off x="1606983" y="6110287"/>
            <a:ext cx="3871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183D5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全球卫星导航系统</a:t>
            </a:r>
            <a:r>
              <a:rPr kumimoji="0" lang="en-US" altLang="zh-CN" sz="2000" b="1" i="0" u="none" strike="noStrike" kern="1200" cap="none" spc="0" normalizeH="0" baseline="0" noProof="0" dirty="0">
                <a:ln>
                  <a:noFill/>
                </a:ln>
                <a:solidFill>
                  <a:srgbClr val="183D5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GNSS</a:t>
            </a:r>
          </a:p>
        </p:txBody>
      </p:sp>
      <p:sp>
        <p:nvSpPr>
          <p:cNvPr id="14341" name="文本框 6">
            <a:extLst>
              <a:ext uri="{FF2B5EF4-FFF2-40B4-BE49-F238E27FC236}">
                <a16:creationId xmlns:a16="http://schemas.microsoft.com/office/drawing/2014/main" id="{E8D253D7-FC33-4906-A231-8BF08609EE5D}"/>
              </a:ext>
            </a:extLst>
          </p:cNvPr>
          <p:cNvSpPr txBox="1">
            <a:spLocks noChangeArrowheads="1"/>
          </p:cNvSpPr>
          <p:nvPr/>
        </p:nvSpPr>
        <p:spPr bwMode="auto">
          <a:xfrm>
            <a:off x="7677150" y="2324100"/>
            <a:ext cx="41529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范围：全球覆盖率高达</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98%</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室外</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a:t>
            </a:r>
            <a:endPar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42" name="文本框 8">
            <a:extLst>
              <a:ext uri="{FF2B5EF4-FFF2-40B4-BE49-F238E27FC236}">
                <a16:creationId xmlns:a16="http://schemas.microsoft.com/office/drawing/2014/main" id="{E504DAA7-C708-4A1E-92CB-134FCEAAEAA1}"/>
              </a:ext>
            </a:extLst>
          </p:cNvPr>
          <p:cNvSpPr txBox="1">
            <a:spLocks noChangeArrowheads="1"/>
          </p:cNvSpPr>
          <p:nvPr/>
        </p:nvSpPr>
        <p:spPr bwMode="auto">
          <a:xfrm>
            <a:off x="7677150" y="3119438"/>
            <a:ext cx="4152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精度：（</a:t>
            </a:r>
            <a:r>
              <a:rPr kumimoji="0" lang="en-US" altLang="zh-CN"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/A码）</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10m</a:t>
            </a:r>
          </a:p>
        </p:txBody>
      </p:sp>
      <p:sp>
        <p:nvSpPr>
          <p:cNvPr id="14343" name="文本框 10">
            <a:extLst>
              <a:ext uri="{FF2B5EF4-FFF2-40B4-BE49-F238E27FC236}">
                <a16:creationId xmlns:a16="http://schemas.microsoft.com/office/drawing/2014/main" id="{F47027AB-6336-4129-A25E-CD5C62E2FFAB}"/>
              </a:ext>
            </a:extLst>
          </p:cNvPr>
          <p:cNvSpPr txBox="1">
            <a:spLocks noChangeArrowheads="1"/>
          </p:cNvSpPr>
          <p:nvPr/>
        </p:nvSpPr>
        <p:spPr bwMode="auto">
          <a:xfrm>
            <a:off x="7677150" y="3833813"/>
            <a:ext cx="41529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优势：</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全天候、全时段、高精度、全方位</a:t>
            </a:r>
          </a:p>
        </p:txBody>
      </p:sp>
      <p:sp>
        <p:nvSpPr>
          <p:cNvPr id="14344" name="文本框 12">
            <a:extLst>
              <a:ext uri="{FF2B5EF4-FFF2-40B4-BE49-F238E27FC236}">
                <a16:creationId xmlns:a16="http://schemas.microsoft.com/office/drawing/2014/main" id="{C7211A5E-FE16-4DAC-B7AC-A77562048101}"/>
              </a:ext>
            </a:extLst>
          </p:cNvPr>
          <p:cNvSpPr txBox="1">
            <a:spLocks noChangeArrowheads="1"/>
          </p:cNvSpPr>
          <p:nvPr/>
        </p:nvSpPr>
        <p:spPr bwMode="auto">
          <a:xfrm>
            <a:off x="7677150" y="4741863"/>
            <a:ext cx="41529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不足：商场、地下车库等室内环境卫星信号</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缺失</a:t>
            </a:r>
          </a:p>
        </p:txBody>
      </p:sp>
      <p:sp>
        <p:nvSpPr>
          <p:cNvPr id="14345" name="灯片编号占位符 6">
            <a:extLst>
              <a:ext uri="{FF2B5EF4-FFF2-40B4-BE49-F238E27FC236}">
                <a16:creationId xmlns:a16="http://schemas.microsoft.com/office/drawing/2014/main" id="{BCEB66D4-30BC-49BB-A6DB-BE5072997F70}"/>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3A92CC-486E-4888-8E89-14971B2E78D9}" type="slidenum">
              <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4346" name="组合 16">
            <a:extLst>
              <a:ext uri="{FF2B5EF4-FFF2-40B4-BE49-F238E27FC236}">
                <a16:creationId xmlns:a16="http://schemas.microsoft.com/office/drawing/2014/main" id="{FE73A7ED-4AF8-4D1E-835B-100678DD4105}"/>
              </a:ext>
            </a:extLst>
          </p:cNvPr>
          <p:cNvGrpSpPr>
            <a:grpSpLocks/>
          </p:cNvGrpSpPr>
          <p:nvPr/>
        </p:nvGrpSpPr>
        <p:grpSpPr bwMode="auto">
          <a:xfrm>
            <a:off x="1599894" y="3565924"/>
            <a:ext cx="3871911" cy="2371045"/>
            <a:chOff x="1589617" y="2159637"/>
            <a:chExt cx="2021144" cy="1196536"/>
          </a:xfrm>
        </p:grpSpPr>
        <p:sp>
          <p:nvSpPr>
            <p:cNvPr id="13" name="箭头: 下 12">
              <a:extLst>
                <a:ext uri="{FF2B5EF4-FFF2-40B4-BE49-F238E27FC236}">
                  <a16:creationId xmlns:a16="http://schemas.microsoft.com/office/drawing/2014/main" id="{C47471A6-B334-4348-A381-050D9CF92A9E}"/>
                </a:ext>
              </a:extLst>
            </p:cNvPr>
            <p:cNvSpPr/>
            <p:nvPr/>
          </p:nvSpPr>
          <p:spPr>
            <a:xfrm rot="10800000">
              <a:off x="2213571" y="2269791"/>
              <a:ext cx="187921" cy="96655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华文细黑"/>
                <a:cs typeface="Times New Roman" panose="02020603050405020304" pitchFamily="18" charset="0"/>
              </a:endParaRPr>
            </a:p>
          </p:txBody>
        </p:sp>
        <p:sp>
          <p:nvSpPr>
            <p:cNvPr id="14" name="箭头: 下 13">
              <a:extLst>
                <a:ext uri="{FF2B5EF4-FFF2-40B4-BE49-F238E27FC236}">
                  <a16:creationId xmlns:a16="http://schemas.microsoft.com/office/drawing/2014/main" id="{D4D26FC1-321D-4B25-B2B0-9B7DBEF51AED}"/>
                </a:ext>
              </a:extLst>
            </p:cNvPr>
            <p:cNvSpPr/>
            <p:nvPr/>
          </p:nvSpPr>
          <p:spPr>
            <a:xfrm rot="8967791">
              <a:off x="1730310" y="2159637"/>
              <a:ext cx="187921" cy="118193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华文细黑"/>
                <a:cs typeface="Times New Roman" panose="02020603050405020304" pitchFamily="18" charset="0"/>
              </a:endParaRPr>
            </a:p>
          </p:txBody>
        </p:sp>
        <p:sp>
          <p:nvSpPr>
            <p:cNvPr id="20" name="椭圆 19">
              <a:extLst>
                <a:ext uri="{FF2B5EF4-FFF2-40B4-BE49-F238E27FC236}">
                  <a16:creationId xmlns:a16="http://schemas.microsoft.com/office/drawing/2014/main" id="{A4F239F8-BE5D-4640-AA73-144BE6C99C10}"/>
                </a:ext>
              </a:extLst>
            </p:cNvPr>
            <p:cNvSpPr/>
            <p:nvPr/>
          </p:nvSpPr>
          <p:spPr>
            <a:xfrm>
              <a:off x="1589617" y="2700183"/>
              <a:ext cx="2021144" cy="65599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0517C"/>
                  </a:solidFill>
                  <a:effectLst/>
                  <a:uLnTx/>
                  <a:uFillTx/>
                  <a:latin typeface="Times New Roman" panose="02020603050405020304" pitchFamily="18" charset="0"/>
                  <a:ea typeface="华文细黑"/>
                  <a:cs typeface="Times New Roman" panose="02020603050405020304" pitchFamily="18" charset="0"/>
                </a:rPr>
                <a:t>位置服务</a:t>
              </a:r>
              <a:endParaRPr kumimoji="0" lang="en-US" altLang="zh-CN" sz="1800" b="0" i="0" u="none" strike="noStrike" kern="1200" cap="none" spc="0" normalizeH="0" baseline="0" noProof="0" dirty="0">
                <a:ln>
                  <a:noFill/>
                </a:ln>
                <a:solidFill>
                  <a:srgbClr val="20517C"/>
                </a:solidFill>
                <a:effectLst/>
                <a:uLnTx/>
                <a:uFillTx/>
                <a:latin typeface="Times New Roman" panose="02020603050405020304" pitchFamily="18" charset="0"/>
                <a:ea typeface="华文细黑"/>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0517C"/>
                  </a:solidFill>
                  <a:effectLst/>
                  <a:uLnTx/>
                  <a:uFillTx/>
                  <a:latin typeface="Times New Roman" panose="02020603050405020304" pitchFamily="18" charset="0"/>
                  <a:ea typeface="华文细黑"/>
                  <a:cs typeface="Times New Roman" panose="02020603050405020304" pitchFamily="18" charset="0"/>
                </a:rPr>
                <a:t>（</a:t>
              </a:r>
              <a:r>
                <a:rPr kumimoji="0" lang="en-US" altLang="zh-CN" sz="1800" b="0" i="0" u="none" strike="noStrike" kern="1200" cap="none" spc="0" normalizeH="0" baseline="0" noProof="0" dirty="0">
                  <a:ln>
                    <a:noFill/>
                  </a:ln>
                  <a:solidFill>
                    <a:srgbClr val="20517C"/>
                  </a:solidFill>
                  <a:effectLst/>
                  <a:uLnTx/>
                  <a:uFillTx/>
                  <a:latin typeface="Times New Roman" panose="02020603050405020304" pitchFamily="18" charset="0"/>
                  <a:ea typeface="华文细黑"/>
                  <a:cs typeface="Times New Roman" panose="02020603050405020304" pitchFamily="18" charset="0"/>
                </a:rPr>
                <a:t>LBS</a:t>
              </a:r>
              <a:r>
                <a:rPr kumimoji="0" lang="zh-CN" altLang="en-US" sz="1800" b="0" i="0" u="none" strike="noStrike" kern="1200" cap="none" spc="0" normalizeH="0" baseline="0" noProof="0" dirty="0">
                  <a:ln>
                    <a:noFill/>
                  </a:ln>
                  <a:solidFill>
                    <a:srgbClr val="20517C"/>
                  </a:solidFill>
                  <a:effectLst/>
                  <a:uLnTx/>
                  <a:uFillTx/>
                  <a:latin typeface="Times New Roman" panose="02020603050405020304" pitchFamily="18" charset="0"/>
                  <a:ea typeface="华文细黑"/>
                  <a:cs typeface="Times New Roman" panose="02020603050405020304" pitchFamily="18" charset="0"/>
                </a:rPr>
                <a:t>）</a:t>
              </a:r>
            </a:p>
          </p:txBody>
        </p:sp>
      </p:grpSp>
      <p:pic>
        <p:nvPicPr>
          <p:cNvPr id="1026" name="Picture 2">
            <a:extLst>
              <a:ext uri="{FF2B5EF4-FFF2-40B4-BE49-F238E27FC236}">
                <a16:creationId xmlns:a16="http://schemas.microsoft.com/office/drawing/2014/main" id="{DABAADB8-5D11-4068-9930-C425C6BF6D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8" y="1289523"/>
            <a:ext cx="1548000" cy="1962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C363998-1BAE-41EA-8449-B5AB837C4F18}"/>
              </a:ext>
            </a:extLst>
          </p:cNvPr>
          <p:cNvSpPr txBox="1"/>
          <p:nvPr/>
        </p:nvSpPr>
        <p:spPr>
          <a:xfrm>
            <a:off x="841415" y="3419407"/>
            <a:ext cx="1107996" cy="369332"/>
          </a:xfrm>
          <a:prstGeom prst="rect">
            <a:avLst/>
          </a:prstGeom>
          <a:noFill/>
        </p:spPr>
        <p:txBody>
          <a:bodyPr wrap="none" rtlCol="0">
            <a:spAutoFit/>
          </a:bodyPr>
          <a:lstStyle/>
          <a:p>
            <a:r>
              <a:rPr lang="zh-CN" altLang="en-US" dirty="0"/>
              <a:t>精准农业</a:t>
            </a:r>
          </a:p>
        </p:txBody>
      </p:sp>
      <p:pic>
        <p:nvPicPr>
          <p:cNvPr id="22" name="图片 3">
            <a:extLst>
              <a:ext uri="{FF2B5EF4-FFF2-40B4-BE49-F238E27FC236}">
                <a16:creationId xmlns:a16="http://schemas.microsoft.com/office/drawing/2014/main" id="{F84BD3F1-2C99-4412-A239-D7E79AC20D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602" y="1289523"/>
            <a:ext cx="1548000" cy="19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B72C32EB-F95A-4CA4-A737-3582F183DB46}"/>
              </a:ext>
            </a:extLst>
          </p:cNvPr>
          <p:cNvSpPr txBox="1"/>
          <p:nvPr/>
        </p:nvSpPr>
        <p:spPr>
          <a:xfrm>
            <a:off x="2371772" y="3419407"/>
            <a:ext cx="1107996" cy="369332"/>
          </a:xfrm>
          <a:prstGeom prst="rect">
            <a:avLst/>
          </a:prstGeom>
          <a:noFill/>
        </p:spPr>
        <p:txBody>
          <a:bodyPr wrap="none" rtlCol="0">
            <a:spAutoFit/>
          </a:bodyPr>
          <a:lstStyle/>
          <a:p>
            <a:r>
              <a:rPr lang="zh-CN" altLang="en-US" dirty="0"/>
              <a:t>社会生活</a:t>
            </a:r>
          </a:p>
        </p:txBody>
      </p:sp>
      <p:pic>
        <p:nvPicPr>
          <p:cNvPr id="5" name="图片 4">
            <a:extLst>
              <a:ext uri="{FF2B5EF4-FFF2-40B4-BE49-F238E27FC236}">
                <a16:creationId xmlns:a16="http://schemas.microsoft.com/office/drawing/2014/main" id="{000C7FD6-17E0-42B9-BC92-90B31557D9CA}"/>
              </a:ext>
            </a:extLst>
          </p:cNvPr>
          <p:cNvPicPr>
            <a:picLocks noChangeAspect="1"/>
          </p:cNvPicPr>
          <p:nvPr/>
        </p:nvPicPr>
        <p:blipFill>
          <a:blip r:embed="rId5"/>
          <a:stretch>
            <a:fillRect/>
          </a:stretch>
        </p:blipFill>
        <p:spPr>
          <a:xfrm>
            <a:off x="3701566" y="1289950"/>
            <a:ext cx="1548621" cy="1961146"/>
          </a:xfrm>
          <a:prstGeom prst="rect">
            <a:avLst/>
          </a:prstGeom>
        </p:spPr>
      </p:pic>
      <p:pic>
        <p:nvPicPr>
          <p:cNvPr id="7" name="图片 6">
            <a:extLst>
              <a:ext uri="{FF2B5EF4-FFF2-40B4-BE49-F238E27FC236}">
                <a16:creationId xmlns:a16="http://schemas.microsoft.com/office/drawing/2014/main" id="{5B4F2E43-473C-43B0-B499-337B01B0BFD3}"/>
              </a:ext>
            </a:extLst>
          </p:cNvPr>
          <p:cNvPicPr>
            <a:picLocks/>
          </p:cNvPicPr>
          <p:nvPr/>
        </p:nvPicPr>
        <p:blipFill>
          <a:blip r:embed="rId6"/>
          <a:stretch>
            <a:fillRect/>
          </a:stretch>
        </p:blipFill>
        <p:spPr>
          <a:xfrm>
            <a:off x="5245151" y="1289523"/>
            <a:ext cx="1548000" cy="1962000"/>
          </a:xfrm>
          <a:prstGeom prst="rect">
            <a:avLst/>
          </a:prstGeom>
        </p:spPr>
      </p:pic>
      <p:sp>
        <p:nvSpPr>
          <p:cNvPr id="8" name="文本框 7">
            <a:extLst>
              <a:ext uri="{FF2B5EF4-FFF2-40B4-BE49-F238E27FC236}">
                <a16:creationId xmlns:a16="http://schemas.microsoft.com/office/drawing/2014/main" id="{F3B41F6B-1E73-48DD-A319-5F5E2D854F7A}"/>
              </a:ext>
            </a:extLst>
          </p:cNvPr>
          <p:cNvSpPr txBox="1"/>
          <p:nvPr/>
        </p:nvSpPr>
        <p:spPr>
          <a:xfrm>
            <a:off x="3902129" y="3419407"/>
            <a:ext cx="1107996" cy="369332"/>
          </a:xfrm>
          <a:prstGeom prst="rect">
            <a:avLst/>
          </a:prstGeom>
          <a:noFill/>
        </p:spPr>
        <p:txBody>
          <a:bodyPr wrap="none" rtlCol="0">
            <a:spAutoFit/>
          </a:bodyPr>
          <a:lstStyle/>
          <a:p>
            <a:r>
              <a:rPr lang="zh-CN" altLang="en-US" dirty="0"/>
              <a:t>商业应用</a:t>
            </a:r>
          </a:p>
        </p:txBody>
      </p:sp>
      <p:sp>
        <p:nvSpPr>
          <p:cNvPr id="9" name="文本框 8">
            <a:extLst>
              <a:ext uri="{FF2B5EF4-FFF2-40B4-BE49-F238E27FC236}">
                <a16:creationId xmlns:a16="http://schemas.microsoft.com/office/drawing/2014/main" id="{FA87E674-FF25-4254-B5CD-6C1FA74771B4}"/>
              </a:ext>
            </a:extLst>
          </p:cNvPr>
          <p:cNvSpPr txBox="1"/>
          <p:nvPr/>
        </p:nvSpPr>
        <p:spPr>
          <a:xfrm>
            <a:off x="5432486" y="3419407"/>
            <a:ext cx="1107996" cy="369332"/>
          </a:xfrm>
          <a:prstGeom prst="rect">
            <a:avLst/>
          </a:prstGeom>
          <a:noFill/>
        </p:spPr>
        <p:txBody>
          <a:bodyPr wrap="none" rtlCol="0">
            <a:spAutoFit/>
          </a:bodyPr>
          <a:lstStyle/>
          <a:p>
            <a:r>
              <a:rPr lang="zh-CN" altLang="en-US" dirty="0"/>
              <a:t>军事领域</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4">
            <a:extLst>
              <a:ext uri="{FF2B5EF4-FFF2-40B4-BE49-F238E27FC236}">
                <a16:creationId xmlns:a16="http://schemas.microsoft.com/office/drawing/2014/main" id="{C38D4B98-64C1-4107-9903-EF2F52109453}"/>
              </a:ext>
            </a:extLst>
          </p:cNvPr>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8000">
                <a:solidFill>
                  <a:srgbClr val="FFFFFF"/>
                </a:solidFill>
                <a:latin typeface="Arial Narrow" panose="020B0606020202030204" pitchFamily="34" charset="0"/>
                <a:ea typeface="微软雅黑" panose="020B0503020204020204" pitchFamily="34" charset="-122"/>
              </a:rPr>
              <a:t>THANKS</a:t>
            </a:r>
            <a:endParaRPr lang="zh-CN" altLang="en-US" sz="8000">
              <a:solidFill>
                <a:srgbClr val="FFFFFF"/>
              </a:solidFill>
              <a:latin typeface="Arial Narrow" panose="020B0606020202030204" pitchFamily="34" charset="0"/>
              <a:ea typeface="微软雅黑" panose="020B0503020204020204" pitchFamily="34" charset="-122"/>
            </a:endParaRPr>
          </a:p>
        </p:txBody>
      </p:sp>
      <p:cxnSp>
        <p:nvCxnSpPr>
          <p:cNvPr id="102403" name="直接连接符 6">
            <a:extLst>
              <a:ext uri="{FF2B5EF4-FFF2-40B4-BE49-F238E27FC236}">
                <a16:creationId xmlns:a16="http://schemas.microsoft.com/office/drawing/2014/main" id="{85007305-E661-4E6C-8806-9E9A905F9498}"/>
              </a:ext>
            </a:extLst>
          </p:cNvPr>
          <p:cNvCxnSpPr>
            <a:cxnSpLocks noChangeShapeType="1"/>
          </p:cNvCxnSpPr>
          <p:nvPr>
            <p:custDataLst>
              <p:tags r:id="rId2"/>
            </p:custDataLst>
          </p:nvPr>
        </p:nvCxnSpPr>
        <p:spPr bwMode="auto">
          <a:xfrm>
            <a:off x="4152900" y="3352800"/>
            <a:ext cx="3848100" cy="0"/>
          </a:xfrm>
          <a:prstGeom prst="line">
            <a:avLst/>
          </a:prstGeom>
          <a:noFill/>
          <a:ln w="12700">
            <a:solidFill>
              <a:srgbClr val="5699D3"/>
            </a:solidFill>
            <a:round/>
            <a:headEnd/>
            <a:tailEnd/>
          </a:ln>
          <a:extLst>
            <a:ext uri="{909E8E84-426E-40DD-AFC4-6F175D3DCCD1}">
              <a14:hiddenFill xmlns:a14="http://schemas.microsoft.com/office/drawing/2010/main">
                <a:noFill/>
              </a14:hiddenFill>
            </a:ext>
          </a:extLst>
        </p:spPr>
      </p:cxnSp>
      <p:sp>
        <p:nvSpPr>
          <p:cNvPr id="102404" name="文本框 3">
            <a:extLst>
              <a:ext uri="{FF2B5EF4-FFF2-40B4-BE49-F238E27FC236}">
                <a16:creationId xmlns:a16="http://schemas.microsoft.com/office/drawing/2014/main" id="{CDDFC755-6265-4396-8E66-DE13DC251F0A}"/>
              </a:ext>
            </a:extLst>
          </p:cNvPr>
          <p:cNvSpPr txBox="1">
            <a:spLocks noChangeArrowheads="1"/>
          </p:cNvSpPr>
          <p:nvPr/>
        </p:nvSpPr>
        <p:spPr bwMode="auto">
          <a:xfrm>
            <a:off x="2544763" y="4614863"/>
            <a:ext cx="6503987"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3200" b="1" dirty="0">
                <a:solidFill>
                  <a:schemeClr val="tx2"/>
                </a:solidFill>
                <a:latin typeface="华文楷体" panose="02010600040101010101" pitchFamily="2" charset="-122"/>
                <a:ea typeface="华文楷体" panose="02010600040101010101" pitchFamily="2" charset="-122"/>
                <a:sym typeface="华文细黑" panose="02010600040101010101" pitchFamily="2" charset="-122"/>
              </a:rPr>
              <a:t>敬请各位专家批评指正</a:t>
            </a:r>
          </a:p>
        </p:txBody>
      </p:sp>
    </p:spTree>
    <p:extLst>
      <p:ext uri="{BB962C8B-B14F-4D97-AF65-F5344CB8AC3E}">
        <p14:creationId xmlns:p14="http://schemas.microsoft.com/office/powerpoint/2010/main" val="422587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占位符 1">
            <a:extLst>
              <a:ext uri="{FF2B5EF4-FFF2-40B4-BE49-F238E27FC236}">
                <a16:creationId xmlns:a16="http://schemas.microsoft.com/office/drawing/2014/main" id="{6B0310C7-8399-4458-8BDF-783B9E66E768}"/>
              </a:ext>
            </a:extLst>
          </p:cNvPr>
          <p:cNvSpPr>
            <a:spLocks noGrp="1" noChangeArrowheads="1"/>
          </p:cNvSpPr>
          <p:nvPr>
            <p:ph type="body" sz="quarter" idx="10"/>
          </p:nvPr>
        </p:nvSpPr>
        <p:spPr bwMode="auto">
          <a:xfrm>
            <a:off x="141288" y="279400"/>
            <a:ext cx="1039812"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a:latin typeface="Times New Roman" panose="02020603050405020304" pitchFamily="18" charset="0"/>
                <a:cs typeface="Times New Roman" panose="02020603050405020304" pitchFamily="18" charset="0"/>
              </a:rPr>
              <a:t>1.2</a:t>
            </a:r>
            <a:endParaRPr lang="zh-CN" altLang="en-US">
              <a:latin typeface="Times New Roman" panose="02020603050405020304" pitchFamily="18" charset="0"/>
              <a:cs typeface="Times New Roman" panose="02020603050405020304" pitchFamily="18" charset="0"/>
            </a:endParaRPr>
          </a:p>
        </p:txBody>
      </p:sp>
      <p:sp>
        <p:nvSpPr>
          <p:cNvPr id="16387" name="文本占位符 2">
            <a:extLst>
              <a:ext uri="{FF2B5EF4-FFF2-40B4-BE49-F238E27FC236}">
                <a16:creationId xmlns:a16="http://schemas.microsoft.com/office/drawing/2014/main" id="{43838EA2-ADA4-4E52-957B-DF8F79879539}"/>
              </a:ext>
            </a:extLst>
          </p:cNvPr>
          <p:cNvSpPr>
            <a:spLocks noGrp="1" noChangeArrowheads="1"/>
          </p:cNvSpPr>
          <p:nvPr>
            <p:ph type="body" sz="quarter" idx="12"/>
          </p:nvPr>
        </p:nvSpPr>
        <p:spPr bwMode="auto">
          <a:xfrm>
            <a:off x="1438275" y="347663"/>
            <a:ext cx="4586288"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a:latin typeface="Times New Roman" panose="02020603050405020304" pitchFamily="18" charset="0"/>
                <a:cs typeface="Times New Roman" panose="02020603050405020304" pitchFamily="18" charset="0"/>
              </a:rPr>
              <a:t>课题研究意义</a:t>
            </a:r>
            <a:endParaRPr lang="en-US" altLang="zh-CN">
              <a:latin typeface="Times New Roman" panose="02020603050405020304" pitchFamily="18" charset="0"/>
              <a:cs typeface="Times New Roman" panose="02020603050405020304" pitchFamily="18" charset="0"/>
            </a:endParaRPr>
          </a:p>
        </p:txBody>
      </p:sp>
      <p:pic>
        <p:nvPicPr>
          <p:cNvPr id="16388" name="图片 3">
            <a:extLst>
              <a:ext uri="{FF2B5EF4-FFF2-40B4-BE49-F238E27FC236}">
                <a16:creationId xmlns:a16="http://schemas.microsoft.com/office/drawing/2014/main" id="{8408F3AC-963F-43A4-ABDF-20F9957A9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287463"/>
            <a:ext cx="3427413"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文本框 6">
            <a:extLst>
              <a:ext uri="{FF2B5EF4-FFF2-40B4-BE49-F238E27FC236}">
                <a16:creationId xmlns:a16="http://schemas.microsoft.com/office/drawing/2014/main" id="{BA77596B-84AC-428A-B345-3613FEFC07F7}"/>
              </a:ext>
            </a:extLst>
          </p:cNvPr>
          <p:cNvSpPr txBox="1">
            <a:spLocks noChangeArrowheads="1"/>
          </p:cNvSpPr>
          <p:nvPr/>
        </p:nvSpPr>
        <p:spPr bwMode="auto">
          <a:xfrm>
            <a:off x="1438275" y="4013200"/>
            <a:ext cx="947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我们生活中</a:t>
            </a: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80%</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的时间是活动于室内环境，室内定位技术能够给我们的日常生活带来很多便利</a:t>
            </a:r>
            <a:r>
              <a:rPr kumimoji="0" lang="en-US" altLang="zh-CN"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社会意义</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90" name="文本框 4">
            <a:extLst>
              <a:ext uri="{FF2B5EF4-FFF2-40B4-BE49-F238E27FC236}">
                <a16:creationId xmlns:a16="http://schemas.microsoft.com/office/drawing/2014/main" id="{3B483331-9653-4E36-9484-859FF098DCD1}"/>
              </a:ext>
            </a:extLst>
          </p:cNvPr>
          <p:cNvSpPr txBox="1">
            <a:spLocks noChangeArrowheads="1"/>
          </p:cNvSpPr>
          <p:nvPr/>
        </p:nvSpPr>
        <p:spPr bwMode="auto">
          <a:xfrm>
            <a:off x="1444625" y="5010150"/>
            <a:ext cx="947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商场、地下车库</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、大型仓库等</a:t>
            </a:r>
            <a:r>
              <a:rPr kumimoji="0" lang="en-US"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GNSS</a:t>
            </a:r>
            <a:r>
              <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信号弱缺或者缺失</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的情况下，室内定位技术弥补了卫星定位的不足，带来了巨大的商业价值</a:t>
            </a:r>
            <a:r>
              <a:rPr kumimoji="0" lang="en-US" altLang="zh-CN"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工程意义</a:t>
            </a:r>
            <a:r>
              <a:rPr kumimoji="0" lang="zh-CN" altLang="en-US" sz="2000" b="0" i="0" u="none" strike="noStrike" kern="1200" cap="none" spc="0" normalizeH="0" baseline="0" noProof="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91" name="文本框 7">
            <a:extLst>
              <a:ext uri="{FF2B5EF4-FFF2-40B4-BE49-F238E27FC236}">
                <a16:creationId xmlns:a16="http://schemas.microsoft.com/office/drawing/2014/main" id="{C56140E6-6733-41DB-9E58-53193B7AFEC5}"/>
              </a:ext>
            </a:extLst>
          </p:cNvPr>
          <p:cNvSpPr txBox="1">
            <a:spLocks noChangeArrowheads="1"/>
          </p:cNvSpPr>
          <p:nvPr/>
        </p:nvSpPr>
        <p:spPr bwMode="auto">
          <a:xfrm>
            <a:off x="1444625" y="5859463"/>
            <a:ext cx="947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 学术界利用广泛存在的</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蓝牙信号</a:t>
            </a: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进行</a:t>
            </a:r>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室内定位技术</a:t>
            </a: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的研究，为攻克导航定位“最后一公里”难题提供了新方向</a:t>
            </a:r>
            <a:r>
              <a:rPr kumimoji="0" lang="en-US" altLang="zh-CN"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学术意义</a:t>
            </a: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10" name="直接连接符 9">
            <a:extLst>
              <a:ext uri="{FF2B5EF4-FFF2-40B4-BE49-F238E27FC236}">
                <a16:creationId xmlns:a16="http://schemas.microsoft.com/office/drawing/2014/main" id="{AAE647FF-AE22-4B26-84C9-6C26B6CD96FE}"/>
              </a:ext>
            </a:extLst>
          </p:cNvPr>
          <p:cNvCxnSpPr/>
          <p:nvPr/>
        </p:nvCxnSpPr>
        <p:spPr>
          <a:xfrm flipV="1">
            <a:off x="511175" y="3779838"/>
            <a:ext cx="11056938" cy="22225"/>
          </a:xfrm>
          <a:prstGeom prst="line">
            <a:avLst/>
          </a:prstGeom>
        </p:spPr>
        <p:style>
          <a:lnRef idx="1">
            <a:schemeClr val="accent1"/>
          </a:lnRef>
          <a:fillRef idx="0">
            <a:schemeClr val="accent1"/>
          </a:fillRef>
          <a:effectRef idx="0">
            <a:schemeClr val="accent1"/>
          </a:effectRef>
          <a:fontRef idx="minor">
            <a:schemeClr val="tx1"/>
          </a:fontRef>
        </p:style>
      </p:cxnSp>
      <p:sp>
        <p:nvSpPr>
          <p:cNvPr id="16393" name="灯片编号占位符 6">
            <a:extLst>
              <a:ext uri="{FF2B5EF4-FFF2-40B4-BE49-F238E27FC236}">
                <a16:creationId xmlns:a16="http://schemas.microsoft.com/office/drawing/2014/main" id="{24FDD905-701F-48F4-969E-7E8911F721A1}"/>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04E18A-BA9F-4BC0-AC06-80308D2D1ABD}"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6394" name="图片 2">
            <a:extLst>
              <a:ext uri="{FF2B5EF4-FFF2-40B4-BE49-F238E27FC236}">
                <a16:creationId xmlns:a16="http://schemas.microsoft.com/office/drawing/2014/main" id="{643415E5-89AE-49CF-A0E8-AD9CE9B0D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350" y="1311275"/>
            <a:ext cx="36988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图片 12">
            <a:extLst>
              <a:ext uri="{FF2B5EF4-FFF2-40B4-BE49-F238E27FC236}">
                <a16:creationId xmlns:a16="http://schemas.microsoft.com/office/drawing/2014/main" id="{BC67BD62-C82C-45AC-882D-5B5F1CB1E2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0413" y="1311275"/>
            <a:ext cx="31877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79388" y="2497681"/>
            <a:ext cx="8579358" cy="1107948"/>
          </a:xfrm>
          <a:prstGeom prst="rect">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endParaRPr lang="zh-CN" altLang="en-US" sz="2160"/>
          </a:p>
        </p:txBody>
      </p:sp>
      <p:sp>
        <p:nvSpPr>
          <p:cNvPr id="4" name="TextBox 3"/>
          <p:cNvSpPr txBox="1"/>
          <p:nvPr/>
        </p:nvSpPr>
        <p:spPr>
          <a:xfrm>
            <a:off x="2553207" y="2737723"/>
            <a:ext cx="8431717" cy="609398"/>
          </a:xfrm>
          <a:prstGeom prst="rect">
            <a:avLst/>
          </a:prstGeom>
          <a:noFill/>
        </p:spPr>
        <p:txBody>
          <a:bodyPr vert="horz" wrap="square" rtlCol="0">
            <a:spAutoFit/>
          </a:bodyPr>
          <a:lstStyle/>
          <a:p>
            <a:pPr algn="ctr" fontAlgn="b"/>
            <a:r>
              <a:rPr lang="zh-CN" altLang="en-US" sz="3360" b="1" dirty="0">
                <a:solidFill>
                  <a:schemeClr val="bg1"/>
                </a:solidFill>
                <a:latin typeface="华文楷体" panose="02010600040101010101" pitchFamily="2" charset="-122"/>
                <a:ea typeface="华文楷体" panose="02010600040101010101" pitchFamily="2" charset="-122"/>
              </a:rPr>
              <a:t>室内定位方法与原理</a:t>
            </a:r>
          </a:p>
        </p:txBody>
      </p:sp>
      <p:sp>
        <p:nvSpPr>
          <p:cNvPr id="5" name="泪滴形 4"/>
          <p:cNvSpPr/>
          <p:nvPr/>
        </p:nvSpPr>
        <p:spPr>
          <a:xfrm>
            <a:off x="1106163" y="2497693"/>
            <a:ext cx="1252471" cy="1252471"/>
          </a:xfrm>
          <a:prstGeom prst="teardrop">
            <a:avLst/>
          </a:prstGeom>
          <a:pattFill prst="pct50">
            <a:fgClr>
              <a:srgbClr val="0070C0"/>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Autofit/>
          </a:bodyPr>
          <a:lstStyle/>
          <a:p>
            <a:pPr algn="ctr"/>
            <a:r>
              <a:rPr lang="en-US" altLang="zh-CN" sz="7200" dirty="0"/>
              <a:t>2</a:t>
            </a:r>
            <a:endParaRPr lang="zh-CN" altLang="en-US" sz="7200" dirty="0"/>
          </a:p>
        </p:txBody>
      </p:sp>
    </p:spTree>
    <p:extLst>
      <p:ext uri="{BB962C8B-B14F-4D97-AF65-F5344CB8AC3E}">
        <p14:creationId xmlns:p14="http://schemas.microsoft.com/office/powerpoint/2010/main" val="337143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2.1</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a:latin typeface="Times New Roman" panose="02020603050405020304" pitchFamily="18" charset="0"/>
                <a:cs typeface="Times New Roman" panose="02020603050405020304" pitchFamily="18" charset="0"/>
              </a:rPr>
              <a:t>主要的室内定位技术</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3" y="5648464"/>
            <a:ext cx="103663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不同的定位技术具有各自的优缺点，可靠性和推广性也有所差别。目前，蓝牙定位是室内定位的研究热点，本文也将以蓝牙定位技术为中心开展研究工作。</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占位符 2">
            <a:extLst>
              <a:ext uri="{FF2B5EF4-FFF2-40B4-BE49-F238E27FC236}">
                <a16:creationId xmlns:a16="http://schemas.microsoft.com/office/drawing/2014/main" id="{E1C1EA22-E71E-4497-BC0D-DF5F097F5A71}"/>
              </a:ext>
            </a:extLst>
          </p:cNvPr>
          <p:cNvSpPr txBox="1">
            <a:spLocks/>
          </p:cNvSpPr>
          <p:nvPr/>
        </p:nvSpPr>
        <p:spPr>
          <a:xfrm>
            <a:off x="3954599" y="1262558"/>
            <a:ext cx="4282801" cy="496824"/>
          </a:xfrm>
          <a:prstGeom prst="rect">
            <a:avLst/>
          </a:prstGeom>
        </p:spPr>
        <p:txBody>
          <a:bodyPr>
            <a:scene3d>
              <a:camera prst="orthographicFront"/>
              <a:lightRig rig="threePt" dir="t"/>
            </a:scene3d>
          </a:bodyPr>
          <a:lstStyle>
            <a:lvl1pPr marL="0" indent="0" algn="l" rtl="0" fontAlgn="base">
              <a:lnSpc>
                <a:spcPct val="90000"/>
              </a:lnSpc>
              <a:spcBef>
                <a:spcPts val="1000"/>
              </a:spcBef>
              <a:spcAft>
                <a:spcPct val="0"/>
              </a:spcAft>
              <a:buFont typeface="Arial" panose="020B0604020202020204" pitchFamily="34" charset="0"/>
              <a:buNone/>
              <a:defRPr sz="4000" kern="1200" baseline="0">
                <a:solidFill>
                  <a:schemeClr val="bg1"/>
                </a:solidFill>
                <a:latin typeface="微软雅黑" panose="020B0503020204020204" pitchFamily="34" charset="-122"/>
                <a:ea typeface="微软雅黑" panose="020B0503020204020204" pitchFamily="34" charset="-122"/>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1">
                <a:ln>
                  <a:noFill/>
                </a:ln>
                <a:solidFill>
                  <a:srgbClr val="FF0000"/>
                </a:solidFill>
                <a:effectLst>
                  <a:outerShdw blurRad="38100" dist="19050" dir="2700000" algn="tl" rotWithShape="0">
                    <a:srgbClr val="20517C">
                      <a:alpha val="40000"/>
                    </a:srgbClr>
                  </a:outerShdw>
                </a:effectLst>
                <a:uLnTx/>
                <a:uFillTx/>
                <a:latin typeface="Times New Roman" panose="02020603050405020304" pitchFamily="18" charset="0"/>
                <a:ea typeface="微软雅黑" panose="020B0503020204020204" pitchFamily="34" charset="-122"/>
                <a:cs typeface="Times New Roman" panose="02020603050405020304" pitchFamily="18" charset="0"/>
              </a:rPr>
              <a:t>常见室内定位技术比较</a:t>
            </a:r>
            <a:endParaRPr kumimoji="0" lang="zh-CN" altLang="en-US" sz="2800" b="0" i="0" u="none" strike="noStrike" kern="1200" cap="none" spc="0" normalizeH="0" baseline="0" noProof="1">
              <a:ln>
                <a:noFill/>
              </a:ln>
              <a:solidFill>
                <a:srgbClr val="FF0000"/>
              </a:solidFill>
              <a:effectLst>
                <a:outerShdw blurRad="38100" dist="19050" dir="2700000" algn="tl" rotWithShape="0">
                  <a:srgbClr val="20517C">
                    <a:alpha val="40000"/>
                  </a:srgbClr>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3" name="对象 2">
            <a:extLst>
              <a:ext uri="{FF2B5EF4-FFF2-40B4-BE49-F238E27FC236}">
                <a16:creationId xmlns:a16="http://schemas.microsoft.com/office/drawing/2014/main" id="{A069DA4D-4106-40D8-8BDE-938700B9F41D}"/>
              </a:ext>
            </a:extLst>
          </p:cNvPr>
          <p:cNvGraphicFramePr>
            <a:graphicFrameLocks noChangeAspect="1"/>
          </p:cNvGraphicFramePr>
          <p:nvPr>
            <p:extLst>
              <p:ext uri="{D42A27DB-BD31-4B8C-83A1-F6EECF244321}">
                <p14:modId xmlns:p14="http://schemas.microsoft.com/office/powerpoint/2010/main" val="459459430"/>
              </p:ext>
            </p:extLst>
          </p:nvPr>
        </p:nvGraphicFramePr>
        <p:xfrm>
          <a:off x="1716201" y="2016026"/>
          <a:ext cx="8759595" cy="3579416"/>
        </p:xfrm>
        <a:graphic>
          <a:graphicData uri="http://schemas.openxmlformats.org/presentationml/2006/ole">
            <mc:AlternateContent xmlns:mc="http://schemas.openxmlformats.org/markup-compatibility/2006">
              <mc:Choice xmlns:v="urn:schemas-microsoft-com:vml" Requires="v">
                <p:oleObj spid="_x0000_s7285" name="Document" r:id="rId4" imgW="6003063" imgH="2417180" progId="Word.Document.12">
                  <p:embed/>
                </p:oleObj>
              </mc:Choice>
              <mc:Fallback>
                <p:oleObj name="Document" r:id="rId4" imgW="6003063" imgH="2417180" progId="Word.Document.12">
                  <p:embed/>
                  <p:pic>
                    <p:nvPicPr>
                      <p:cNvPr id="0" name=""/>
                      <p:cNvPicPr/>
                      <p:nvPr/>
                    </p:nvPicPr>
                    <p:blipFill>
                      <a:blip r:embed="rId5"/>
                      <a:stretch>
                        <a:fillRect/>
                      </a:stretch>
                    </p:blipFill>
                    <p:spPr>
                      <a:xfrm>
                        <a:off x="1716201" y="2016026"/>
                        <a:ext cx="8759595" cy="3579416"/>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2.2</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蓝牙室内定位常用方法</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2" y="5813394"/>
            <a:ext cx="1036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指纹定位方法</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A63A716-19EA-4096-A9BC-1E4924911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75" y="1358886"/>
            <a:ext cx="9023223" cy="4383085"/>
          </a:xfrm>
          <a:prstGeom prst="rect">
            <a:avLst/>
          </a:prstGeom>
        </p:spPr>
      </p:pic>
    </p:spTree>
    <p:extLst>
      <p:ext uri="{BB962C8B-B14F-4D97-AF65-F5344CB8AC3E}">
        <p14:creationId xmlns:p14="http://schemas.microsoft.com/office/powerpoint/2010/main" val="6807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占位符 1">
            <a:extLst>
              <a:ext uri="{FF2B5EF4-FFF2-40B4-BE49-F238E27FC236}">
                <a16:creationId xmlns:a16="http://schemas.microsoft.com/office/drawing/2014/main" id="{9092ED2E-D843-40BD-A1DF-1FD173CA97C8}"/>
              </a:ext>
            </a:extLst>
          </p:cNvPr>
          <p:cNvSpPr>
            <a:spLocks noGrp="1" noChangeArrowheads="1"/>
          </p:cNvSpPr>
          <p:nvPr>
            <p:ph type="body" sz="quarter" idx="10"/>
          </p:nvPr>
        </p:nvSpPr>
        <p:spPr bwMode="auto">
          <a:xfrm>
            <a:off x="84138" y="279400"/>
            <a:ext cx="1239837" cy="100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US" altLang="zh-CN" dirty="0">
                <a:latin typeface="Times New Roman" panose="02020603050405020304" pitchFamily="18" charset="0"/>
                <a:cs typeface="Times New Roman" panose="02020603050405020304" pitchFamily="18" charset="0"/>
              </a:rPr>
              <a:t>2.3</a:t>
            </a:r>
          </a:p>
        </p:txBody>
      </p:sp>
      <p:sp>
        <p:nvSpPr>
          <p:cNvPr id="18435" name="文本占位符 2">
            <a:extLst>
              <a:ext uri="{FF2B5EF4-FFF2-40B4-BE49-F238E27FC236}">
                <a16:creationId xmlns:a16="http://schemas.microsoft.com/office/drawing/2014/main" id="{565F937B-7F9B-4023-8713-DF27A57AA658}"/>
              </a:ext>
            </a:extLst>
          </p:cNvPr>
          <p:cNvSpPr>
            <a:spLocks noGrp="1" noChangeArrowheads="1"/>
          </p:cNvSpPr>
          <p:nvPr>
            <p:ph type="body" sz="quarter" idx="12"/>
          </p:nvPr>
        </p:nvSpPr>
        <p:spPr bwMode="auto">
          <a:xfrm>
            <a:off x="1438275" y="347663"/>
            <a:ext cx="5581650" cy="496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dirty="0">
                <a:latin typeface="Times New Roman" panose="02020603050405020304" pitchFamily="18" charset="0"/>
                <a:cs typeface="Times New Roman" panose="02020603050405020304" pitchFamily="18" charset="0"/>
              </a:rPr>
              <a:t>蓝牙室内定位常用方法</a:t>
            </a:r>
          </a:p>
        </p:txBody>
      </p:sp>
      <p:sp>
        <p:nvSpPr>
          <p:cNvPr id="18436" name="灯片编号占位符 6">
            <a:extLst>
              <a:ext uri="{FF2B5EF4-FFF2-40B4-BE49-F238E27FC236}">
                <a16:creationId xmlns:a16="http://schemas.microsoft.com/office/drawing/2014/main" id="{6CD07DBE-7C55-4168-BFDD-7B86351247DC}"/>
              </a:ext>
            </a:extLst>
          </p:cNvPr>
          <p:cNvSpPr>
            <a:spLocks noGrp="1"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02323-A6CC-4F2A-A0D4-9D91C2231C08}" type="slidenum">
              <a:rPr kumimoji="0" lang="zh-CN" altLang="en-US" sz="2100" b="0" i="0" u="none" strike="noStrike" kern="1200" cap="none" spc="0" normalizeH="0" baseline="0" noProof="0" smtClean="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2100" b="0" i="0" u="none" strike="noStrike" kern="1200" cap="none" spc="0" normalizeH="0" baseline="0" noProof="0">
              <a:ln>
                <a:noFill/>
              </a:ln>
              <a:solidFill>
                <a:srgbClr val="8C97AA"/>
              </a:solidFill>
              <a:effectLst/>
              <a:uLnTx/>
              <a:uFillTx/>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8438" name="文本框 7">
            <a:extLst>
              <a:ext uri="{FF2B5EF4-FFF2-40B4-BE49-F238E27FC236}">
                <a16:creationId xmlns:a16="http://schemas.microsoft.com/office/drawing/2014/main" id="{1AFC7E21-82E5-4557-B602-17FC4C156749}"/>
              </a:ext>
            </a:extLst>
          </p:cNvPr>
          <p:cNvSpPr txBox="1">
            <a:spLocks noChangeArrowheads="1"/>
          </p:cNvSpPr>
          <p:nvPr/>
        </p:nvSpPr>
        <p:spPr bwMode="auto">
          <a:xfrm>
            <a:off x="912812" y="5813394"/>
            <a:ext cx="1036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20517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华文细黑" panose="02010600040101010101" pitchFamily="2" charset="-122"/>
              </a:rPr>
              <a:t>对数路径损耗模型</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8F32E079-2499-40FE-821F-B8430297F0F8}"/>
              </a:ext>
            </a:extLst>
          </p:cNvPr>
          <p:cNvGraphicFramePr>
            <a:graphicFrameLocks noChangeAspect="1"/>
          </p:cNvGraphicFramePr>
          <p:nvPr>
            <p:extLst>
              <p:ext uri="{D42A27DB-BD31-4B8C-83A1-F6EECF244321}">
                <p14:modId xmlns:p14="http://schemas.microsoft.com/office/powerpoint/2010/main" val="2006736470"/>
              </p:ext>
            </p:extLst>
          </p:nvPr>
        </p:nvGraphicFramePr>
        <p:xfrm>
          <a:off x="8372047" y="2667000"/>
          <a:ext cx="1782654" cy="927625"/>
        </p:xfrm>
        <a:graphic>
          <a:graphicData uri="http://schemas.openxmlformats.org/presentationml/2006/ole">
            <mc:AlternateContent xmlns:mc="http://schemas.openxmlformats.org/markup-compatibility/2006">
              <mc:Choice xmlns:v="urn:schemas-microsoft-com:vml" Requires="v">
                <p:oleObj spid="_x0000_s1295" name="Equation" r:id="rId4" imgW="698400" imgH="368280" progId="Equation.DSMT4">
                  <p:embed/>
                </p:oleObj>
              </mc:Choice>
              <mc:Fallback>
                <p:oleObj name="Equation" r:id="rId4" imgW="698400" imgH="368280" progId="Equation.DSMT4">
                  <p:embed/>
                  <p:pic>
                    <p:nvPicPr>
                      <p:cNvPr id="0" name="Object 3"/>
                      <p:cNvPicPr>
                        <a:picLocks noChangeAspect="1" noChangeArrowheads="1"/>
                      </p:cNvPicPr>
                      <p:nvPr/>
                    </p:nvPicPr>
                    <p:blipFill>
                      <a:blip r:embed="rId5"/>
                      <a:srcRect/>
                      <a:stretch>
                        <a:fillRect/>
                      </a:stretch>
                    </p:blipFill>
                    <p:spPr bwMode="auto">
                      <a:xfrm>
                        <a:off x="8372047" y="2667000"/>
                        <a:ext cx="1782654" cy="927625"/>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851486AD-2275-48B5-BCCA-C111049B4702}"/>
              </a:ext>
            </a:extLst>
          </p:cNvPr>
          <p:cNvSpPr txBox="1"/>
          <p:nvPr/>
        </p:nvSpPr>
        <p:spPr>
          <a:xfrm>
            <a:off x="6751308" y="4732156"/>
            <a:ext cx="5024132" cy="830997"/>
          </a:xfrm>
          <a:prstGeom prst="rect">
            <a:avLst/>
          </a:prstGeom>
          <a:noFill/>
        </p:spPr>
        <p:txBody>
          <a:bodyPr wrap="none" rtlCol="0">
            <a:spAutoFit/>
          </a:bodyPr>
          <a:lstStyle/>
          <a:p>
            <a:r>
              <a:rPr lang="zh-CN" altLang="en-US"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式中：</a:t>
            </a:r>
            <a:r>
              <a:rPr lang="en-US" altLang="zh-CN"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表示接收设备与蓝牙信标距</a:t>
            </a:r>
            <a:endParaRPr lang="en-US" altLang="zh-CN"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离为 </a:t>
            </a:r>
            <a:r>
              <a:rPr lang="en-US" altLang="zh-CN"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米时测得的 </a:t>
            </a:r>
            <a:r>
              <a:rPr lang="en-US" altLang="zh-CN"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rPr>
              <a:t>RSSI</a:t>
            </a:r>
            <a:endParaRPr lang="zh-CN" altLang="en-US" sz="2400" dirty="0">
              <a:solidFill>
                <a:srgbClr val="20517C"/>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A7630662-CF4F-479A-8E1A-71688F27FF2D}"/>
              </a:ext>
            </a:extLst>
          </p:cNvPr>
          <p:cNvGraphicFramePr>
            <a:graphicFrameLocks noChangeAspect="1"/>
          </p:cNvGraphicFramePr>
          <p:nvPr>
            <p:extLst>
              <p:ext uri="{D42A27DB-BD31-4B8C-83A1-F6EECF244321}">
                <p14:modId xmlns:p14="http://schemas.microsoft.com/office/powerpoint/2010/main" val="1039773579"/>
              </p:ext>
            </p:extLst>
          </p:nvPr>
        </p:nvGraphicFramePr>
        <p:xfrm>
          <a:off x="4927600" y="2667000"/>
          <a:ext cx="914400" cy="180975"/>
        </p:xfrm>
        <a:graphic>
          <a:graphicData uri="http://schemas.openxmlformats.org/presentationml/2006/ole">
            <mc:AlternateContent xmlns:mc="http://schemas.openxmlformats.org/markup-compatibility/2006">
              <mc:Choice xmlns:v="urn:schemas-microsoft-com:vml" Requires="v">
                <p:oleObj spid="_x0000_s1296" name="Equation" r:id="rId6" imgW="914400" imgH="181440" progId="Equation.DSMT4">
                  <p:embed/>
                </p:oleObj>
              </mc:Choice>
              <mc:Fallback>
                <p:oleObj name="Equation" r:id="rId6" imgW="914400" imgH="181440" progId="Equation.DSMT4">
                  <p:embed/>
                  <p:pic>
                    <p:nvPicPr>
                      <p:cNvPr id="0" name=""/>
                      <p:cNvPicPr/>
                      <p:nvPr/>
                    </p:nvPicPr>
                    <p:blipFill>
                      <a:blip r:embed="rId7"/>
                      <a:stretch>
                        <a:fillRect/>
                      </a:stretch>
                    </p:blipFill>
                    <p:spPr>
                      <a:xfrm>
                        <a:off x="4927600" y="2667000"/>
                        <a:ext cx="914400" cy="180975"/>
                      </a:xfrm>
                      <a:prstGeom prst="rect">
                        <a:avLst/>
                      </a:prstGeom>
                    </p:spPr>
                  </p:pic>
                </p:oleObj>
              </mc:Fallback>
            </mc:AlternateContent>
          </a:graphicData>
        </a:graphic>
      </p:graphicFrame>
      <p:sp>
        <p:nvSpPr>
          <p:cNvPr id="9" name="Rectangle 6">
            <a:extLst>
              <a:ext uri="{FF2B5EF4-FFF2-40B4-BE49-F238E27FC236}">
                <a16:creationId xmlns:a16="http://schemas.microsoft.com/office/drawing/2014/main" id="{137C20B4-097D-4938-872A-1287A365FB5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形 12">
            <a:extLst>
              <a:ext uri="{FF2B5EF4-FFF2-40B4-BE49-F238E27FC236}">
                <a16:creationId xmlns:a16="http://schemas.microsoft.com/office/drawing/2014/main" id="{8FF0EE52-5D90-4B45-880F-2427BED7AC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6560" y="1376915"/>
            <a:ext cx="5581650" cy="4186238"/>
          </a:xfrm>
          <a:prstGeom prst="rect">
            <a:avLst/>
          </a:prstGeom>
        </p:spPr>
      </p:pic>
    </p:spTree>
    <p:extLst>
      <p:ext uri="{BB962C8B-B14F-4D97-AF65-F5344CB8AC3E}">
        <p14:creationId xmlns:p14="http://schemas.microsoft.com/office/powerpoint/2010/main" val="3640301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7"/>
</p:tagLst>
</file>

<file path=ppt/tags/tag16.xml><?xml version="1.0" encoding="utf-8"?>
<p:tagLst xmlns:a="http://schemas.openxmlformats.org/drawingml/2006/main" xmlns:r="http://schemas.openxmlformats.org/officeDocument/2006/relationships" xmlns:p="http://schemas.openxmlformats.org/presentationml/2006/main">
  <p:tag name="MH" val="20160508125741"/>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18.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2.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508152201"/>
  <p:tag name="MH_LIBRARY" val="GRAPHIC"/>
  <p:tag name="MH_TYPE" val="Other"/>
  <p:tag name="MH_ORDER" val="4"/>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2417</TotalTime>
  <Words>5460</Words>
  <Application>Microsoft Office PowerPoint</Application>
  <PresentationFormat>宽屏</PresentationFormat>
  <Paragraphs>460</Paragraphs>
  <Slides>40</Slides>
  <Notes>40</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40</vt:i4>
      </vt:variant>
    </vt:vector>
  </HeadingPairs>
  <TitlesOfParts>
    <vt:vector size="58" baseType="lpstr">
      <vt:lpstr>等线</vt:lpstr>
      <vt:lpstr>华文楷体</vt:lpstr>
      <vt:lpstr>华文细黑</vt:lpstr>
      <vt:lpstr>楷体</vt:lpstr>
      <vt:lpstr>宋体</vt:lpstr>
      <vt:lpstr>微软雅黑</vt:lpstr>
      <vt:lpstr>Arial</vt:lpstr>
      <vt:lpstr>Arial Narrow</vt:lpstr>
      <vt:lpstr>Calibri</vt:lpstr>
      <vt:lpstr>Cambria Math</vt:lpstr>
      <vt:lpstr>Times New Roman</vt:lpstr>
      <vt:lpstr>1_Office 主题​​</vt:lpstr>
      <vt:lpstr>Office 主题​​</vt:lpstr>
      <vt:lpstr>Office 主题</vt:lpstr>
      <vt:lpstr>1_Office 主题</vt:lpstr>
      <vt:lpstr>2_Office 主题</vt:lpstr>
      <vt:lpstr>Document</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davy phoenix</dc:creator>
  <cp:lastModifiedBy>davy phoenix</cp:lastModifiedBy>
  <cp:revision>125</cp:revision>
  <dcterms:created xsi:type="dcterms:W3CDTF">2022-03-31T05:32:08Z</dcterms:created>
  <dcterms:modified xsi:type="dcterms:W3CDTF">2022-04-04T11:46:58Z</dcterms:modified>
</cp:coreProperties>
</file>